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781800" cy="992505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ymbol zastępczy nagłówka 1"/>
          <p:cNvSpPr txBox="1">
            <a:spLocks noGrp="1"/>
          </p:cNvSpPr>
          <p:nvPr>
            <p:ph type="hdr" sz="quarter"/>
          </p:nvPr>
        </p:nvSpPr>
        <p:spPr>
          <a:xfrm>
            <a:off x="0" y="0"/>
            <a:ext cx="2943000" cy="495720"/>
          </a:xfrm>
          <a:prstGeom prst="rect">
            <a:avLst/>
          </a:prstGeom>
          <a:noFill/>
          <a:ln>
            <a:noFill/>
          </a:ln>
        </p:spPr>
        <p:txBody>
          <a:bodyPr vert="horz" wrap="none" lIns="90000" tIns="45000" rIns="90000" bIns="45000"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endParaRPr lang="pl-PL" sz="1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daty 2"/>
          <p:cNvSpPr txBox="1">
            <a:spLocks noGrp="1"/>
          </p:cNvSpPr>
          <p:nvPr>
            <p:ph type="dt" sz="quarter" idx="1"/>
          </p:nvPr>
        </p:nvSpPr>
        <p:spPr>
          <a:xfrm>
            <a:off x="3839040" y="0"/>
            <a:ext cx="2943000" cy="495720"/>
          </a:xfrm>
          <a:prstGeom prst="rect">
            <a:avLst/>
          </a:prstGeom>
          <a:noFill/>
          <a:ln>
            <a:noFill/>
          </a:ln>
        </p:spPr>
        <p:txBody>
          <a:bodyPr vert="horz" wrap="none" lIns="90000" tIns="45000" rIns="90000" bIns="45000" anchorCtr="0" compatLnSpc="1"/>
          <a:lstStyle/>
          <a:p>
            <a:pPr marL="0" marR="0" lvl="0" indent="0" algn="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endParaRPr lang="pl-PL" sz="1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4" name="Symbol zastępczy stopki 3"/>
          <p:cNvSpPr txBox="1">
            <a:spLocks noGrp="1"/>
          </p:cNvSpPr>
          <p:nvPr>
            <p:ph type="ftr" sz="quarter" idx="2"/>
          </p:nvPr>
        </p:nvSpPr>
        <p:spPr>
          <a:xfrm>
            <a:off x="0" y="9429120"/>
            <a:ext cx="2943000" cy="495720"/>
          </a:xfrm>
          <a:prstGeom prst="rect">
            <a:avLst/>
          </a:prstGeom>
          <a:noFill/>
          <a:ln>
            <a:noFill/>
          </a:ln>
        </p:spPr>
        <p:txBody>
          <a:bodyPr vert="horz" wrap="none" lIns="90000" tIns="45000" rIns="90000" bIns="45000" anchor="b"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endParaRPr lang="pl-PL" sz="1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5" name="Symbol zastępczy numeru slajdu 4"/>
          <p:cNvSpPr txBox="1">
            <a:spLocks noGrp="1"/>
          </p:cNvSpPr>
          <p:nvPr>
            <p:ph type="sldNum" sz="quarter" idx="3"/>
          </p:nvPr>
        </p:nvSpPr>
        <p:spPr>
          <a:xfrm>
            <a:off x="3839040" y="9429120"/>
            <a:ext cx="2943000" cy="495720"/>
          </a:xfrm>
          <a:prstGeom prst="rect">
            <a:avLst/>
          </a:prstGeom>
          <a:noFill/>
          <a:ln>
            <a:noFill/>
          </a:ln>
        </p:spPr>
        <p:txBody>
          <a:bodyPr vert="horz" wrap="none" lIns="90000" tIns="45000" rIns="90000" bIns="45000" anchor="b" anchorCtr="0" compatLnSpc="1"/>
          <a:lstStyle/>
          <a:p>
            <a:pPr marL="0" marR="0" lvl="0" indent="0" algn="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1400"/>
            </a:pPr>
            <a:fld id="{1BC2421C-F639-4B74-A982-8D1DF4FC13BE}" type="slidenum">
              <a:t>‹#›</a:t>
            </a:fld>
            <a:endParaRPr lang="pl-PL" sz="1400" b="0" i="0" u="none" strike="noStrike" baseline="0">
              <a:ln>
                <a:noFill/>
              </a:ln>
              <a:solidFill>
                <a:srgbClr val="000000"/>
              </a:solidFill>
              <a:latin typeface="Times New Roman" pitchFamily="18"/>
              <a:ea typeface="Lucida Sans Unicode" pitchFamily="2"/>
              <a:cs typeface="Lucida Sans Unicode" pitchFamily="2"/>
            </a:endParaRPr>
          </a:p>
        </p:txBody>
      </p:sp>
    </p:spTree>
    <p:extLst>
      <p:ext uri="{BB962C8B-B14F-4D97-AF65-F5344CB8AC3E}">
        <p14:creationId xmlns:p14="http://schemas.microsoft.com/office/powerpoint/2010/main" val="872189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rostokąt 1"/>
          <p:cNvSpPr>
            <a:spLocks noMove="1" noResize="1"/>
          </p:cNvSpPr>
          <p:nvPr/>
        </p:nvSpPr>
        <p:spPr>
          <a:xfrm>
            <a:off x="0" y="0"/>
            <a:ext cx="6782400" cy="9925200"/>
          </a:xfrm>
          <a:prstGeom prst="rect">
            <a:avLst/>
          </a:prstGeom>
          <a:solidFill>
            <a:srgbClr val="FFFFFF"/>
          </a:solidFill>
          <a:ln>
            <a:noFill/>
            <a:prstDash val="solid"/>
          </a:ln>
        </p:spPr>
        <p:txBody>
          <a:bodyPr vert="horz" wrap="none" lIns="90000" tIns="45000" rIns="90000" bIns="45000" anchor="ctr" anchorCtr="1"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Dowolny kształt 2"/>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4" name="Dowolny kształt 3"/>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5" name="Dowolny kształt 4"/>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7" name="Dowolny kształt 6"/>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8" name="Dowolny kształt 7"/>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9" name="Dowolny kształt 8"/>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0" name="Dowolny kształt 9"/>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1" name="Dowolny kształt 10"/>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2" name="Dowolny kształt 11"/>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3" name="Dowolny kształt 12"/>
          <p:cNvSpPr/>
          <p:nvPr/>
        </p:nvSpPr>
        <p:spPr>
          <a:xfrm>
            <a:off x="0" y="0"/>
            <a:ext cx="6781680" cy="99252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4" name="Symbol zastępczy nagłówka 13"/>
          <p:cNvSpPr txBox="1">
            <a:spLocks noGrp="1"/>
          </p:cNvSpPr>
          <p:nvPr>
            <p:ph type="hdr" sz="quarter"/>
          </p:nvPr>
        </p:nvSpPr>
        <p:spPr>
          <a:xfrm>
            <a:off x="0" y="0"/>
            <a:ext cx="2921039" cy="479880"/>
          </a:xfrm>
          <a:prstGeom prst="rect">
            <a:avLst/>
          </a:prstGeom>
          <a:noFill/>
          <a:ln>
            <a:noFill/>
          </a:ln>
        </p:spPr>
        <p:txBody>
          <a:bodyPr vert="horz" wrap="square" lIns="90000" tIns="46800" rIns="90000" bIns="46800" anchor="t" anchorCtr="0" compatLnSpc="1"/>
          <a:lstStyle>
            <a:lvl1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n-GB" sz="1200" b="0" i="0" u="none" strike="noStrike" baseline="0">
                <a:solidFill>
                  <a:srgbClr val="000000"/>
                </a:solidFill>
                <a:latin typeface="Times New Roman" pitchFamily="18"/>
                <a:ea typeface="Lucida Sans Unicode" pitchFamily="2"/>
                <a:cs typeface="Lucida Sans Unicode" pitchFamily="2"/>
              </a:defRPr>
            </a:lvl1pPr>
          </a:lstStyle>
          <a:p>
            <a:pPr lvl="0"/>
            <a:endParaRPr lang="en-GB"/>
          </a:p>
        </p:txBody>
      </p:sp>
      <p:sp>
        <p:nvSpPr>
          <p:cNvPr id="15" name="Symbol zastępczy daty 14"/>
          <p:cNvSpPr txBox="1">
            <a:spLocks noGrp="1"/>
          </p:cNvSpPr>
          <p:nvPr>
            <p:ph type="dt" idx="1"/>
          </p:nvPr>
        </p:nvSpPr>
        <p:spPr>
          <a:xfrm>
            <a:off x="3843360" y="0"/>
            <a:ext cx="2921039" cy="479880"/>
          </a:xfrm>
          <a:prstGeom prst="rect">
            <a:avLst/>
          </a:prstGeom>
          <a:noFill/>
          <a:ln>
            <a:noFill/>
          </a:ln>
        </p:spPr>
        <p:txBody>
          <a:bodyPr vert="horz" wrap="square" lIns="90000" tIns="46800" rIns="90000" bIns="46800" anchor="t" anchorCtr="0" compatLnSpc="1"/>
          <a:lstStyle>
            <a:lvl1pPr marL="0" marR="0" lvl="0" indent="0" algn="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n-GB" sz="1200" b="0" i="0" u="none" strike="noStrike" baseline="0">
                <a:solidFill>
                  <a:srgbClr val="000000"/>
                </a:solidFill>
                <a:latin typeface="Times New Roman" pitchFamily="18"/>
                <a:ea typeface="Lucida Sans Unicode" pitchFamily="2"/>
                <a:cs typeface="Lucida Sans Unicode" pitchFamily="2"/>
              </a:defRPr>
            </a:lvl1pPr>
          </a:lstStyle>
          <a:p>
            <a:pPr lvl="0"/>
            <a:endParaRPr lang="en-GB"/>
          </a:p>
        </p:txBody>
      </p:sp>
      <p:sp>
        <p:nvSpPr>
          <p:cNvPr id="16" name="Symbol zastępczy obrazu slajdu 15"/>
          <p:cNvSpPr>
            <a:spLocks noGrp="1" noRot="1" noChangeAspect="1"/>
          </p:cNvSpPr>
          <p:nvPr>
            <p:ph type="sldImg" idx="2"/>
          </p:nvPr>
        </p:nvSpPr>
        <p:spPr>
          <a:xfrm>
            <a:off x="909720" y="744480"/>
            <a:ext cx="4946399" cy="3705479"/>
          </a:xfrm>
          <a:prstGeom prst="rect">
            <a:avLst/>
          </a:prstGeom>
          <a:noFill/>
          <a:ln>
            <a:noFill/>
            <a:prstDash val="solid"/>
          </a:ln>
        </p:spPr>
      </p:sp>
      <p:sp>
        <p:nvSpPr>
          <p:cNvPr id="17" name="Symbol zastępczy notatek 16"/>
          <p:cNvSpPr txBox="1">
            <a:spLocks noGrp="1"/>
          </p:cNvSpPr>
          <p:nvPr>
            <p:ph type="body" sz="quarter" idx="3"/>
          </p:nvPr>
        </p:nvSpPr>
        <p:spPr>
          <a:xfrm>
            <a:off x="905039" y="4714920"/>
            <a:ext cx="4954320" cy="4449960"/>
          </a:xfrm>
          <a:prstGeom prst="rect">
            <a:avLst/>
          </a:prstGeom>
          <a:noFill/>
          <a:ln>
            <a:noFill/>
          </a:ln>
        </p:spPr>
        <p:txBody>
          <a:bodyPr vert="horz" lIns="0" tIns="0" rIns="0" bIns="0" compatLnSpc="1"/>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
        <p:nvSpPr>
          <p:cNvPr id="18" name="Symbol zastępczy stopki 17"/>
          <p:cNvSpPr txBox="1">
            <a:spLocks noGrp="1"/>
          </p:cNvSpPr>
          <p:nvPr>
            <p:ph type="ftr" sz="quarter" idx="4"/>
          </p:nvPr>
        </p:nvSpPr>
        <p:spPr>
          <a:xfrm>
            <a:off x="0" y="9429120"/>
            <a:ext cx="2921039" cy="479520"/>
          </a:xfrm>
          <a:prstGeom prst="rect">
            <a:avLst/>
          </a:prstGeom>
          <a:noFill/>
          <a:ln>
            <a:noFill/>
          </a:ln>
        </p:spPr>
        <p:txBody>
          <a:bodyPr vert="horz" wrap="square" lIns="90000" tIns="46800" rIns="90000" bIns="46800" anchor="b" anchorCtr="0" compatLnSpc="1"/>
          <a:lstStyle>
            <a:lvl1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n-GB" sz="1200" b="0" i="0" u="none" strike="noStrike" baseline="0">
                <a:solidFill>
                  <a:srgbClr val="000000"/>
                </a:solidFill>
                <a:latin typeface="Times New Roman" pitchFamily="18"/>
                <a:ea typeface="Lucida Sans Unicode" pitchFamily="2"/>
                <a:cs typeface="Lucida Sans Unicode" pitchFamily="2"/>
              </a:defRPr>
            </a:lvl1pPr>
          </a:lstStyle>
          <a:p>
            <a:pPr lvl="0"/>
            <a:endParaRPr lang="en-GB"/>
          </a:p>
        </p:txBody>
      </p:sp>
      <p:sp>
        <p:nvSpPr>
          <p:cNvPr id="19" name="Symbol zastępczy numeru slajdu 18"/>
          <p:cNvSpPr txBox="1">
            <a:spLocks noGrp="1"/>
          </p:cNvSpPr>
          <p:nvPr>
            <p:ph type="sldNum" sz="quarter" idx="5"/>
          </p:nvPr>
        </p:nvSpPr>
        <p:spPr>
          <a:xfrm>
            <a:off x="3843360" y="9429120"/>
            <a:ext cx="2921039" cy="479520"/>
          </a:xfrm>
          <a:prstGeom prst="rect">
            <a:avLst/>
          </a:prstGeom>
          <a:noFill/>
          <a:ln>
            <a:noFill/>
          </a:ln>
        </p:spPr>
        <p:txBody>
          <a:bodyPr vert="horz" wrap="square" lIns="90000" tIns="46800" rIns="90000" bIns="46800" anchor="b" anchorCtr="0" compatLnSpc="1"/>
          <a:lstStyle>
            <a:lvl1pPr marL="0" marR="0" lvl="0" indent="0" algn="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en-GB" sz="1200" b="0" i="0" u="none" strike="noStrike" baseline="0">
                <a:solidFill>
                  <a:srgbClr val="000000"/>
                </a:solidFill>
                <a:latin typeface="Times New Roman" pitchFamily="18"/>
                <a:ea typeface="Lucida Sans Unicode" pitchFamily="2"/>
                <a:cs typeface="Lucida Sans Unicode" pitchFamily="2"/>
              </a:defRPr>
            </a:lvl1pPr>
          </a:lstStyle>
          <a:p>
            <a:pPr lvl="0"/>
            <a:fld id="{EB2647BC-DDE3-4A4E-AFB8-475B478B1158}" type="slidenum">
              <a:t>‹#›</a:t>
            </a:fld>
            <a:endParaRPr lang="en-GB"/>
          </a:p>
        </p:txBody>
      </p:sp>
    </p:spTree>
    <p:extLst>
      <p:ext uri="{BB962C8B-B14F-4D97-AF65-F5344CB8AC3E}">
        <p14:creationId xmlns:p14="http://schemas.microsoft.com/office/powerpoint/2010/main" val="1578638579"/>
      </p:ext>
    </p:extLst>
  </p:cSld>
  <p:clrMap bg1="lt1" tx1="dk1" bg2="lt2" tx2="dk2" accent1="accent1" accent2="accent2" accent3="accent3" accent4="accent4" accent5="accent5" accent6="accent6" hlink="hlink" folHlink="folHlink"/>
  <p:notesStyle>
    <a:lvl1pPr marL="0" marR="0" indent="0" algn="l" rtl="0" hangingPunct="0">
      <a:lnSpc>
        <a:spcPct val="100000"/>
      </a:lnSpc>
      <a:spcBef>
        <a:spcPts val="448"/>
      </a:spcBef>
      <a:spcAft>
        <a:spcPts val="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pl-PL" sz="1200" b="0" i="0" u="none" strike="noStrike" baseline="0">
        <a:ln>
          <a:noFill/>
        </a:ln>
        <a:solidFill>
          <a:srgbClr val="000000"/>
        </a:solidFill>
        <a:latin typeface="Times New Roman" pitchFamily="18"/>
        <a:ea typeface="Arial Unicode MS"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otatek 1"/>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r>
              <a:rPr lang="pl-PL"/>
              <a:t>W wariancie pierwszym oznaczonym kolorem niebieskim projektowana trasa przebiega po istniejącym śladzie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r>
              <a:rPr lang="pl-PL"/>
              <a:t>Celem spotkania jest przybliżenie zainteresowanym informacji dotyczącej projektu na etapie STEŚ czyli Studium Techniczno Ekonomiczo Środowiskowym czyli prac, które pozwalają ustalić warianty korytarza terenowego dla przebiegu tras (na podstawie analizy wariantów i uzyskanych opinii), oraz ostatecznemu ustaleniu typów oraz głównych parametrów technicznych drogi ekspresowej S7 i dotyczą wyłącznie wstępnego etapu przygotowania inwestycji zmierzającego do uzyskania pierwszej decyzji administracyjnej. Decyzja, która m.in. określi warunki realizacji drogi (szczególnie pod kątem uwarunkowań środowiskowych).</a:t>
            </a:r>
          </a:p>
          <a:p>
            <a:pPr lvl="0"/>
            <a:r>
              <a:rPr lang="pl-PL"/>
              <a:t> </a:t>
            </a:r>
          </a:p>
          <a:p>
            <a:pPr lvl="0"/>
            <a:r>
              <a:rPr lang="pl-PL"/>
              <a:t>3) W kolejnej części omówione zostaną trzy warianty projektowanej drogi ekspresowej S7</a:t>
            </a:r>
          </a:p>
          <a:p>
            <a:pPr lvl="0"/>
            <a:r>
              <a:rPr lang="pl-PL"/>
              <a:t> </a:t>
            </a:r>
          </a:p>
          <a:p>
            <a:pPr lvl="0"/>
            <a:r>
              <a:rPr lang="pl-PL"/>
              <a:t>4) W dalszej części przedstawione zostaną kluczowe zagadnienia wniosku o wydanie decyzji o środowiskowych uwarunkowaniach.</a:t>
            </a:r>
          </a:p>
          <a:p>
            <a:pPr lvl="0"/>
            <a:r>
              <a:rPr lang="pl-PL"/>
              <a:t> </a:t>
            </a:r>
          </a:p>
          <a:p>
            <a:pPr lvl="0"/>
            <a:r>
              <a:rPr lang="pl-PL"/>
              <a:t>5) Przedostatni punkt spotkania będzie umożliwiał zadawania ewentualnych pytań</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r>
              <a:rPr lang="pl-PL"/>
              <a:t>Celem spotkania jest przybliżenie zainteresowanym informacji dotyczącej projektu na etapie STEŚ czyli Studium Techniczno Ekonomiczo Środowiskowym czyli prac, które pozwalają ustalić warianty korytarza terenowego dla przebiegu tras (na podstawie analizy wariantów i uzyskanych opinii), oraz ostatecznemu ustaleniu typów oraz głównych parametrów technicznych drogi ekspresowej S7 i dotyczą wyłącznie wstępnego etapu przygotowania inwestycji zmierzającego do uzyskania pierwszej decyzji administracyjnej. Decyzja, która m.in. określi warunki realizacji drogi (szczególnie pod kątem uwarunkowań środowiskowych).</a:t>
            </a:r>
          </a:p>
          <a:p>
            <a:pPr lvl="0"/>
            <a:r>
              <a:rPr lang="pl-PL"/>
              <a:t> </a:t>
            </a:r>
          </a:p>
          <a:p>
            <a:pPr lvl="0"/>
            <a:r>
              <a:rPr lang="pl-PL"/>
              <a:t>3) W kolejnej części omówione zostaną trzy warianty projektowanej drogi ekspresowej S7</a:t>
            </a:r>
          </a:p>
          <a:p>
            <a:pPr lvl="0"/>
            <a:r>
              <a:rPr lang="pl-PL"/>
              <a:t> </a:t>
            </a:r>
          </a:p>
          <a:p>
            <a:pPr lvl="0"/>
            <a:r>
              <a:rPr lang="pl-PL"/>
              <a:t>4) W dalszej części przedstawione zostaną kluczowe zagadnienia wniosku o wydanie decyzji o środowiskowych uwarunkowaniach.</a:t>
            </a:r>
          </a:p>
          <a:p>
            <a:pPr lvl="0"/>
            <a:r>
              <a:rPr lang="pl-PL"/>
              <a:t> </a:t>
            </a:r>
          </a:p>
          <a:p>
            <a:pPr lvl="0"/>
            <a:r>
              <a:rPr lang="pl-PL"/>
              <a:t>5) Przedostatni punkt spotkania będzie umożliwiał zadawania ewentualnych pytań</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r>
              <a:rPr lang="pl-PL"/>
              <a:t>Celem spotkania jest przybliżenie zainteresowanym informacji dotyczącej projektu na etapie STEŚ czyli Studium Techniczno Ekonomiczo Środowiskowym czyli prac, które pozwalają ustalić warianty korytarza terenowego dla przebiegu tras (na podstawie analizy wariantów i uzyskanych opinii), oraz ostatecznemu ustaleniu typów oraz głównych parametrów technicznych drogi ekspresowej S7 i dotyczą wyłącznie wstępnego etapu przygotowania inwestycji zmierzającego do uzyskania pierwszej decyzji administracyjnej. Decyzja, która m.in. określi warunki realizacji drogi (szczególnie pod kątem uwarunkowań środowiskowych).</a:t>
            </a:r>
          </a:p>
          <a:p>
            <a:pPr lvl="0"/>
            <a:r>
              <a:rPr lang="pl-PL"/>
              <a:t> </a:t>
            </a:r>
          </a:p>
          <a:p>
            <a:pPr lvl="0"/>
            <a:r>
              <a:rPr lang="pl-PL"/>
              <a:t>3) W kolejnej części omówione zostaną trzy warianty projektowanej drogi ekspresowej S7</a:t>
            </a:r>
          </a:p>
          <a:p>
            <a:pPr lvl="0"/>
            <a:r>
              <a:rPr lang="pl-PL"/>
              <a:t> </a:t>
            </a:r>
          </a:p>
          <a:p>
            <a:pPr lvl="0"/>
            <a:r>
              <a:rPr lang="pl-PL"/>
              <a:t>4) W dalszej części przedstawione zostaną kluczowe zagadnienia wniosku o wydanie decyzji o środowiskowych uwarunkowaniach.</a:t>
            </a:r>
          </a:p>
          <a:p>
            <a:pPr lvl="0"/>
            <a:r>
              <a:rPr lang="pl-PL"/>
              <a:t> </a:t>
            </a:r>
          </a:p>
          <a:p>
            <a:pPr lvl="0"/>
            <a:r>
              <a:rPr lang="pl-PL"/>
              <a:t>5) Przedostatni punkt spotkania będzie umożliwiał zadawania ewentualnych pytań</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803880" y="4680000"/>
            <a:ext cx="4956120" cy="511200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spcBef>
                <a:spcPts val="0"/>
              </a:spcBef>
            </a:pPr>
            <a:r>
              <a:rPr lang="pl-PL" sz="1000">
                <a:latin typeface="Arial" pitchFamily="34"/>
              </a:rPr>
              <a:t>Celem spotkania jest przybliżenie zainteresowanym informacji dotyczącej projektu na etapie STEŚ czyli Studium Techniczno Ekonomiczo Środowiskowym czyli prac, które pozwalają ustalić warianty korytarza terenowego dla przebiegu tras (na podstawie analizy wariantów i uzyskanych opinii), oraz ostatecznemu ustaleniu typów oraz głównych parametrów technicznych drogi ekspresowej S7 i dotyczą wyłącznie wstępnego etapu przygotowania inwestycji zmierzającego do uzyskania pierwszej decyzji administracyjnej. Decyzja, która m.in. określi warunki realizacji drogi (szczególnie pod kątem uwarunkowań środowiskowych).</a:t>
            </a:r>
          </a:p>
          <a:p>
            <a:pPr lvl="0"/>
            <a:r>
              <a:rPr lang="pl-PL" sz="1000">
                <a:latin typeface="Arial" pitchFamily="34"/>
              </a:rPr>
              <a:t> </a:t>
            </a:r>
          </a:p>
          <a:p>
            <a:pPr lvl="0"/>
            <a:r>
              <a:rPr lang="pl-PL" sz="1000">
                <a:latin typeface="Arial" pitchFamily="34"/>
              </a:rPr>
              <a:t>3) W kolejnej części omówione zostaną trzy warianty projektowanej drogi ekspresowej S7</a:t>
            </a:r>
          </a:p>
          <a:p>
            <a:pPr lvl="0"/>
            <a:r>
              <a:rPr lang="pl-PL" sz="1000">
                <a:latin typeface="Arial" pitchFamily="34"/>
              </a:rPr>
              <a:t> </a:t>
            </a:r>
          </a:p>
          <a:p>
            <a:pPr lvl="0"/>
            <a:r>
              <a:rPr lang="pl-PL" sz="1000">
                <a:latin typeface="Arial" pitchFamily="34"/>
              </a:rPr>
              <a:t>4) W dalszej części przedstawione zostaną kluczowe zagadnienia wniosku o wydanie decyzji o środowiskowych uwarunkowaniach.</a:t>
            </a:r>
          </a:p>
          <a:p>
            <a:pPr lvl="0"/>
            <a:r>
              <a:rPr lang="pl-PL" sz="1000">
                <a:latin typeface="Arial" pitchFamily="34"/>
              </a:rPr>
              <a:t> </a:t>
            </a:r>
          </a:p>
          <a:p>
            <a:pPr lvl="0"/>
            <a:r>
              <a:rPr lang="pl-PL" sz="1000">
                <a:latin typeface="Arial" pitchFamily="34"/>
              </a:rPr>
              <a:t>5) Przedostatni punkt spotkania będzie umożliwiał zadawania ewentualnych pytańP</a:t>
            </a:r>
          </a:p>
          <a:p>
            <a:pPr lvl="0">
              <a:spcBef>
                <a:spcPts val="0"/>
              </a:spcBef>
            </a:pPr>
            <a:r>
              <a:rPr lang="pl-PL" sz="1000">
                <a:latin typeface="Arial" pitchFamily="34"/>
              </a:rPr>
              <a:t>lanowana droga S7 posiada długość około 720 km i przebiega przez następujące województwa:</a:t>
            </a:r>
          </a:p>
          <a:p>
            <a:pPr lvl="0">
              <a:spcBef>
                <a:spcPts val="0"/>
              </a:spcBef>
            </a:pPr>
            <a:r>
              <a:rPr lang="pl-PL" sz="1000">
                <a:latin typeface="Arial" pitchFamily="34"/>
              </a:rPr>
              <a:t>-  pomorskie</a:t>
            </a:r>
          </a:p>
          <a:p>
            <a:pPr lvl="0">
              <a:spcBef>
                <a:spcPts val="0"/>
              </a:spcBef>
            </a:pPr>
            <a:r>
              <a:rPr lang="pl-PL" sz="1000">
                <a:latin typeface="Arial" pitchFamily="34"/>
              </a:rPr>
              <a:t>-  warmińsko-mazurskie</a:t>
            </a:r>
          </a:p>
          <a:p>
            <a:pPr lvl="0">
              <a:spcBef>
                <a:spcPts val="0"/>
              </a:spcBef>
            </a:pPr>
            <a:r>
              <a:rPr lang="pl-PL" sz="1000">
                <a:latin typeface="Arial" pitchFamily="34"/>
              </a:rPr>
              <a:t>-  mazowieckie</a:t>
            </a:r>
          </a:p>
          <a:p>
            <a:pPr lvl="0">
              <a:spcBef>
                <a:spcPts val="0"/>
              </a:spcBef>
            </a:pPr>
            <a:r>
              <a:rPr lang="pl-PL" sz="1000">
                <a:latin typeface="Arial" pitchFamily="34"/>
              </a:rPr>
              <a:t>-  świętokrzyskie</a:t>
            </a:r>
          </a:p>
          <a:p>
            <a:pPr lvl="0">
              <a:spcBef>
                <a:spcPts val="0"/>
              </a:spcBef>
            </a:pPr>
            <a:r>
              <a:rPr lang="pl-PL" sz="1000">
                <a:latin typeface="Arial" pitchFamily="34"/>
              </a:rPr>
              <a:t>-  małopolskie</a:t>
            </a:r>
          </a:p>
          <a:p>
            <a:pPr lvl="0">
              <a:spcBef>
                <a:spcPts val="0"/>
              </a:spcBef>
            </a:pPr>
            <a:r>
              <a:rPr lang="pl-PL" sz="1000">
                <a:latin typeface="Arial" pitchFamily="34"/>
              </a:rPr>
              <a:t> </a:t>
            </a:r>
          </a:p>
          <a:p>
            <a:pPr lvl="0"/>
            <a:r>
              <a:rPr lang="pl-PL" sz="1000">
                <a:latin typeface="Arial" pitchFamily="34"/>
              </a:rPr>
              <a:t>Gdańsk-Elbląg-Mława-Płońsk-Warszawa-Radom-Kielce-Kraków-Rabka-Chyżne</a:t>
            </a:r>
          </a:p>
          <a:p>
            <a:pPr lvl="0"/>
            <a:r>
              <a:rPr lang="pl-PL" sz="1000"/>
              <a:t> </a:t>
            </a:r>
          </a:p>
          <a:p>
            <a:pPr lvl="0"/>
            <a:r>
              <a:rPr lang="pl-PL" sz="1000"/>
              <a:t>Na odcinku Płońsk-Warszawa projektowana droga przenosić będzie ruch z Warszawy w kierunku Drogi S10 Płońsk-Toruń-Bydgoszcz-Piła-Szczecin, a na odcinku od Olsztynka ruch w kierunku Olsztyna i całego regionu Warmii i Mazur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spcBef>
                <a:spcPts val="0"/>
              </a:spcBef>
            </a:pPr>
            <a:r>
              <a:rPr lang="pl-PL" sz="1000">
                <a:latin typeface="Arial" pitchFamily="34"/>
              </a:rPr>
              <a:t>Planowana droga S7 posiada długość około 720 km i przebiega przez następujące województwa:</a:t>
            </a:r>
          </a:p>
          <a:p>
            <a:pPr lvl="0">
              <a:spcBef>
                <a:spcPts val="0"/>
              </a:spcBef>
            </a:pPr>
            <a:r>
              <a:rPr lang="pl-PL" sz="1000">
                <a:latin typeface="Arial" pitchFamily="34"/>
              </a:rPr>
              <a:t>-  pomorskie</a:t>
            </a:r>
          </a:p>
          <a:p>
            <a:pPr lvl="0">
              <a:spcBef>
                <a:spcPts val="0"/>
              </a:spcBef>
            </a:pPr>
            <a:r>
              <a:rPr lang="pl-PL" sz="1000">
                <a:latin typeface="Arial" pitchFamily="34"/>
              </a:rPr>
              <a:t>-  warmińsko-mazurskie</a:t>
            </a:r>
          </a:p>
          <a:p>
            <a:pPr lvl="0">
              <a:spcBef>
                <a:spcPts val="0"/>
              </a:spcBef>
            </a:pPr>
            <a:r>
              <a:rPr lang="pl-PL" sz="1000">
                <a:latin typeface="Arial" pitchFamily="34"/>
              </a:rPr>
              <a:t>-  mazowieckie</a:t>
            </a:r>
          </a:p>
          <a:p>
            <a:pPr lvl="0">
              <a:spcBef>
                <a:spcPts val="0"/>
              </a:spcBef>
            </a:pPr>
            <a:r>
              <a:rPr lang="pl-PL" sz="1000">
                <a:latin typeface="Arial" pitchFamily="34"/>
              </a:rPr>
              <a:t>-  świętokrzyskie</a:t>
            </a:r>
          </a:p>
          <a:p>
            <a:pPr lvl="0">
              <a:spcBef>
                <a:spcPts val="0"/>
              </a:spcBef>
            </a:pPr>
            <a:r>
              <a:rPr lang="pl-PL" sz="1000">
                <a:latin typeface="Arial" pitchFamily="34"/>
              </a:rPr>
              <a:t>-  małopolskie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5039" y="4714920"/>
            <a:ext cx="4954320" cy="4745880"/>
          </a:xfrm>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spcBef>
                <a:spcPts val="0"/>
              </a:spcBef>
            </a:pPr>
            <a:r>
              <a:rPr lang="pl-PL"/>
              <a:t>Celem budowy nowego odcinka drogi ekspresowej S7 z Warszawy w kierunku Gdańska jest:</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FF0000"/>
                </a:solidFill>
                <a:latin typeface="Times New Roman" pitchFamily="18"/>
                <a:ea typeface="Arial Unicode MS" pitchFamily="2"/>
                <a:cs typeface="Mangal" pitchFamily="2"/>
              </a:rPr>
              <a:t>Poprawa warunków i stanu bezpieczeństwa ruchu</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Zapewnienie wysokiego komfortu dalekobieżnego ruchu drogowego o dużych prędkościach podróżnych</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Stworzenie wygodnego północnego wylotu z Warszawy zapewniając dużą przepustowość</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Zapewnienie osobnej obsługi komunikacyjnej przyległego terenu przez realizację równoległych dróg zbiorczych i dojazdowych</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Poprawa dostępności komunikacyjnej Warszawy</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Poprawa jakości życia mieszkańców poprzez ograniczenie ruchu tranzytowego na istniejącej DK7 w przypadku wyboru wariantu II lub IIB</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Korzyści makroekonomiczne: zmniejszenie kosztów społecznych związanych z oszczędnościami paliw napędowych, czasu podróży, zmniejszenie kosztów leczenia ofiar wypadków</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 </a:t>
            </a:r>
          </a:p>
          <a:p>
            <a:pPr marL="0" lvl="1" hangingPunc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a:solidFill>
                  <a:srgbClr val="000000"/>
                </a:solidFill>
                <a:latin typeface="Times New Roman" pitchFamily="18"/>
                <a:ea typeface="Arial Unicode MS" pitchFamily="2"/>
                <a:cs typeface="Mangal" pitchFamily="2"/>
              </a:rPr>
              <a:t>Ułatwienie dojazdu mieszkańców gmin sąsiadujących z Warszawą do Miasta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a:xfrm>
            <a:off x="904680" y="4714560"/>
            <a:ext cx="4956120" cy="4452120"/>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lvl="0"/>
            <a:r>
              <a:rPr lang="pl-PL" sz="1000"/>
              <a:t>Gdańsk-Elbląg-Mława-Płońsk-Warszawa-Radom-Kielce-Kraków-Rabka-Chyżne</a:t>
            </a:r>
          </a:p>
          <a:p>
            <a:pPr lvl="0"/>
            <a:r>
              <a:rPr lang="pl-PL" sz="1000"/>
              <a:t> </a:t>
            </a:r>
          </a:p>
          <a:p>
            <a:pPr lvl="0"/>
            <a:r>
              <a:rPr lang="pl-PL" sz="1000"/>
              <a:t>Na odcinku Płońsk-Warszawa projektowana droga przenosić będzie ruch z Warszawy w kierunku Drogi S10 Płońsk-Toruń-Bydgoszcz-Piła-Szczecin, a na odcinku od Nidzicy ruch w kierunku Olsztyna i całego regionu Warmii i Mazur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olny kształt 1"/>
          <p:cNvSpPr/>
          <p:nvPr/>
        </p:nvSpPr>
        <p:spPr>
          <a:xfrm>
            <a:off x="909720" y="744480"/>
            <a:ext cx="4964040" cy="3722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Symbol zastępczy notatek 2"/>
          <p:cNvSpPr txBox="1">
            <a:spLocks noGrp="1"/>
          </p:cNvSpPr>
          <p:nvPr>
            <p:ph type="body" sz="quarter" idx="1"/>
          </p:nvPr>
        </p:nvSpPr>
        <p:spPr/>
        <p:txBody>
          <a:bodyPr>
            <a:spAutoFit/>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Tree>
    <p:extLst>
      <p:ext uri="{BB962C8B-B14F-4D97-AF65-F5344CB8AC3E}">
        <p14:creationId xmlns:p14="http://schemas.microsoft.com/office/powerpoint/2010/main" val="35624741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081446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16700" y="174625"/>
            <a:ext cx="2052638" cy="5408613"/>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74625"/>
            <a:ext cx="6007100" cy="5408613"/>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9789194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607755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Tree>
    <p:extLst>
      <p:ext uri="{BB962C8B-B14F-4D97-AF65-F5344CB8AC3E}">
        <p14:creationId xmlns:p14="http://schemas.microsoft.com/office/powerpoint/2010/main" val="4057659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4963"/>
            <a:ext cx="4029075" cy="397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38675" y="1604963"/>
            <a:ext cx="4030663" cy="397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9988532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4088445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Tree>
    <p:extLst>
      <p:ext uri="{BB962C8B-B14F-4D97-AF65-F5344CB8AC3E}">
        <p14:creationId xmlns:p14="http://schemas.microsoft.com/office/powerpoint/2010/main" val="38917071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7825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3589142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2531184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6699FF"/>
            </a:gs>
            <a:gs pos="100000">
              <a:srgbClr val="0066CC"/>
            </a:gs>
          </a:gsLst>
          <a:lin ang="13500000"/>
        </a:gradFill>
        <a:effectLst/>
      </p:bgPr>
    </p:bg>
    <p:spTree>
      <p:nvGrpSpPr>
        <p:cNvPr id="1" name=""/>
        <p:cNvGrpSpPr/>
        <p:nvPr/>
      </p:nvGrpSpPr>
      <p:grpSpPr>
        <a:xfrm>
          <a:off x="0" y="0"/>
          <a:ext cx="0" cy="0"/>
          <a:chOff x="0" y="0"/>
          <a:chExt cx="0" cy="0"/>
        </a:xfrm>
      </p:grpSpPr>
      <p:sp>
        <p:nvSpPr>
          <p:cNvPr id="2" name="Łącznik prostoliniowy 1"/>
          <p:cNvSpPr/>
          <p:nvPr/>
        </p:nvSpPr>
        <p:spPr>
          <a:xfrm>
            <a:off x="1676519" y="6477119"/>
            <a:ext cx="1676161" cy="1440"/>
          </a:xfrm>
          <a:prstGeom prst="line">
            <a:avLst/>
          </a:pr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Łącznik prostoliniowy 2"/>
          <p:cNvSpPr/>
          <p:nvPr/>
        </p:nvSpPr>
        <p:spPr>
          <a:xfrm>
            <a:off x="3886200" y="6477119"/>
            <a:ext cx="1676520" cy="1440"/>
          </a:xfrm>
          <a:prstGeom prst="line">
            <a:avLst/>
          </a:pr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4" name="Łącznik prostoliniowy 3"/>
          <p:cNvSpPr/>
          <p:nvPr/>
        </p:nvSpPr>
        <p:spPr>
          <a:xfrm>
            <a:off x="5867279" y="609480"/>
            <a:ext cx="457200" cy="1800"/>
          </a:xfrm>
          <a:prstGeom prst="line">
            <a:avLst/>
          </a:pr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5" name="Łącznik prostoliniowy 4"/>
          <p:cNvSpPr/>
          <p:nvPr/>
        </p:nvSpPr>
        <p:spPr>
          <a:xfrm>
            <a:off x="6705720" y="533520"/>
            <a:ext cx="533160" cy="1440"/>
          </a:xfrm>
          <a:prstGeom prst="line">
            <a:avLst/>
          </a:pr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grpSp>
        <p:nvGrpSpPr>
          <p:cNvPr id="6" name="Grupa 5"/>
          <p:cNvGrpSpPr/>
          <p:nvPr/>
        </p:nvGrpSpPr>
        <p:grpSpPr>
          <a:xfrm>
            <a:off x="1429919" y="439200"/>
            <a:ext cx="5597641" cy="5901120"/>
            <a:chOff x="1429919" y="439200"/>
            <a:chExt cx="5597641" cy="5901120"/>
          </a:xfrm>
        </p:grpSpPr>
        <p:sp>
          <p:nvSpPr>
            <p:cNvPr id="7" name="Łącznik prostoliniowy 6"/>
            <p:cNvSpPr/>
            <p:nvPr/>
          </p:nvSpPr>
          <p:spPr>
            <a:xfrm flipV="1">
              <a:off x="3124079" y="2952720"/>
              <a:ext cx="1752841" cy="338760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8" name="Łącznik prostoliniowy 7"/>
            <p:cNvSpPr/>
            <p:nvPr/>
          </p:nvSpPr>
          <p:spPr>
            <a:xfrm flipH="1">
              <a:off x="1429919" y="2971800"/>
              <a:ext cx="2397240" cy="3352679"/>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9" name="Łącznik prostoliniowy 8"/>
            <p:cNvSpPr/>
            <p:nvPr/>
          </p:nvSpPr>
          <p:spPr>
            <a:xfrm flipH="1">
              <a:off x="5316120" y="2971800"/>
              <a:ext cx="949320" cy="3352679"/>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0" name="Łącznik prostoliniowy 9"/>
            <p:cNvSpPr/>
            <p:nvPr/>
          </p:nvSpPr>
          <p:spPr>
            <a:xfrm flipH="1">
              <a:off x="3639600" y="2971800"/>
              <a:ext cx="1559160" cy="3352679"/>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1" name="Łącznik prostoliniowy 10"/>
            <p:cNvSpPr/>
            <p:nvPr/>
          </p:nvSpPr>
          <p:spPr>
            <a:xfrm flipV="1">
              <a:off x="4191120" y="439200"/>
              <a:ext cx="1447560" cy="201636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2" name="Łącznik prostoliniowy 11"/>
            <p:cNvSpPr/>
            <p:nvPr/>
          </p:nvSpPr>
          <p:spPr>
            <a:xfrm flipH="1">
              <a:off x="5087520" y="457200"/>
              <a:ext cx="1025639" cy="198108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3" name="Łącznik prostoliniowy 12"/>
            <p:cNvSpPr/>
            <p:nvPr/>
          </p:nvSpPr>
          <p:spPr>
            <a:xfrm flipV="1">
              <a:off x="5486399" y="439200"/>
              <a:ext cx="990720" cy="201636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4" name="Łącznik prostoliniowy 13"/>
            <p:cNvSpPr/>
            <p:nvPr/>
          </p:nvSpPr>
          <p:spPr>
            <a:xfrm flipH="1">
              <a:off x="6382800" y="457200"/>
              <a:ext cx="644760" cy="198108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5" name="Łącznik prostoliniowy 14"/>
            <p:cNvSpPr/>
            <p:nvPr/>
          </p:nvSpPr>
          <p:spPr>
            <a:xfrm>
              <a:off x="4191120" y="2438280"/>
              <a:ext cx="914400" cy="180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6" name="Łącznik prostoliniowy 15"/>
            <p:cNvSpPr/>
            <p:nvPr/>
          </p:nvSpPr>
          <p:spPr>
            <a:xfrm>
              <a:off x="5486399" y="2438280"/>
              <a:ext cx="914400" cy="180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7" name="Łącznik prostoliniowy 16"/>
            <p:cNvSpPr/>
            <p:nvPr/>
          </p:nvSpPr>
          <p:spPr>
            <a:xfrm>
              <a:off x="6477119" y="457200"/>
              <a:ext cx="533161" cy="144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8" name="Łącznik prostoliniowy 17"/>
            <p:cNvSpPr/>
            <p:nvPr/>
          </p:nvSpPr>
          <p:spPr>
            <a:xfrm>
              <a:off x="5638680" y="457200"/>
              <a:ext cx="457200" cy="144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9" name="Łącznik prostoliniowy 18"/>
            <p:cNvSpPr/>
            <p:nvPr/>
          </p:nvSpPr>
          <p:spPr>
            <a:xfrm flipH="1">
              <a:off x="5164200" y="2971800"/>
              <a:ext cx="1101599" cy="144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0" name="Łącznik prostoliniowy 19"/>
            <p:cNvSpPr/>
            <p:nvPr/>
          </p:nvSpPr>
          <p:spPr>
            <a:xfrm flipH="1">
              <a:off x="3792600" y="2971800"/>
              <a:ext cx="1101600" cy="144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1" name="Łącznik prostoliniowy 20"/>
            <p:cNvSpPr/>
            <p:nvPr/>
          </p:nvSpPr>
          <p:spPr>
            <a:xfrm flipH="1">
              <a:off x="3639959" y="6324479"/>
              <a:ext cx="1711441" cy="1801"/>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2" name="Łącznik prostoliniowy 21"/>
            <p:cNvSpPr/>
            <p:nvPr/>
          </p:nvSpPr>
          <p:spPr>
            <a:xfrm flipH="1">
              <a:off x="1430280" y="6324479"/>
              <a:ext cx="1711439" cy="1801"/>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3" name="Łącznik prostoliniowy 22"/>
            <p:cNvSpPr/>
            <p:nvPr/>
          </p:nvSpPr>
          <p:spPr>
            <a:xfrm>
              <a:off x="2895479" y="2743199"/>
              <a:ext cx="3962521" cy="144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4" name="Łącznik prostoliniowy 23"/>
            <p:cNvSpPr/>
            <p:nvPr/>
          </p:nvSpPr>
          <p:spPr>
            <a:xfrm>
              <a:off x="3048120" y="2590919"/>
              <a:ext cx="3886199" cy="1441"/>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5" name="Łącznik prostoliniowy 24"/>
            <p:cNvSpPr/>
            <p:nvPr/>
          </p:nvSpPr>
          <p:spPr>
            <a:xfrm flipH="1">
              <a:off x="6840000" y="2590919"/>
              <a:ext cx="111240" cy="15228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26" name="Łącznik prostoliniowy 25"/>
            <p:cNvSpPr/>
            <p:nvPr/>
          </p:nvSpPr>
          <p:spPr>
            <a:xfrm flipH="1">
              <a:off x="2878200" y="2590919"/>
              <a:ext cx="187200" cy="152280"/>
            </a:xfrm>
            <a:prstGeom prst="line">
              <a:avLst/>
            </a:prstGeom>
            <a:noFill/>
            <a:ln w="38160">
              <a:solidFill>
                <a:srgbClr val="3366FF"/>
              </a:solidFill>
              <a:prstDash val="solid"/>
              <a:miter/>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grpSp>
      <p:sp>
        <p:nvSpPr>
          <p:cNvPr id="27" name="Symbol zastępczy tytułu 26"/>
          <p:cNvSpPr txBox="1">
            <a:spLocks noGrp="1"/>
          </p:cNvSpPr>
          <p:nvPr>
            <p:ph type="title"/>
          </p:nvPr>
        </p:nvSpPr>
        <p:spPr>
          <a:xfrm>
            <a:off x="456839" y="174240"/>
            <a:ext cx="8211960" cy="1341000"/>
          </a:xfrm>
          <a:prstGeom prst="rect">
            <a:avLst/>
          </a:prstGeom>
          <a:noFill/>
          <a:ln>
            <a:noFill/>
          </a:ln>
        </p:spPr>
        <p:txBody>
          <a:bodyPr vert="horz" lIns="0" tIns="0" rIns="0" bIns="0" anchor="ctr" anchorCtr="0" compatLnSpc="1"/>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pl-PL"/>
          </a:p>
        </p:txBody>
      </p:sp>
      <p:sp>
        <p:nvSpPr>
          <p:cNvPr id="28" name="Symbol zastępczy tekstu 27"/>
          <p:cNvSpPr txBox="1">
            <a:spLocks noGrp="1"/>
          </p:cNvSpPr>
          <p:nvPr>
            <p:ph type="body" idx="1"/>
          </p:nvPr>
        </p:nvSpPr>
        <p:spPr>
          <a:xfrm>
            <a:off x="456839" y="1604880"/>
            <a:ext cx="8211960" cy="3977640"/>
          </a:xfrm>
          <a:prstGeom prst="rect">
            <a:avLst/>
          </a:prstGeom>
          <a:noFill/>
          <a:ln>
            <a:noFill/>
          </a:ln>
        </p:spPr>
        <p:txBody>
          <a:bodyPr vert="horz" lIns="0" tIns="0" rIns="0" bIns="0" anchor="t" anchorCtr="0" compatLnSpc="1"/>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indent="0" algn="ctr" rtl="0" hangingPunct="1">
        <a:lnSpc>
          <a:spcPct val="100000"/>
        </a:lnSpc>
        <a:spcBef>
          <a:spcPts val="0"/>
        </a:spcBef>
        <a:spcAft>
          <a:spcPts val="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lang="pl-PL" sz="4400" b="0" i="0" u="none" strike="noStrike" baseline="0">
          <a:ln>
            <a:noFill/>
          </a:ln>
          <a:solidFill>
            <a:srgbClr val="FFFFFF"/>
          </a:solidFill>
          <a:latin typeface="Tahoma" pitchFamily="34"/>
          <a:cs typeface="Lucida Sans Unicode" pitchFamily="2"/>
        </a:defRPr>
      </a:lvl1pPr>
    </p:titleStyle>
    <p:bodyStyle>
      <a:lvl1pPr marL="342720" marR="0" indent="-342720" algn="l" rtl="0" hangingPunct="1">
        <a:lnSpc>
          <a:spcPct val="100000"/>
        </a:lnSpc>
        <a:spcBef>
          <a:spcPts val="799"/>
        </a:spcBef>
        <a:spcAft>
          <a:spcPts val="0"/>
        </a:spcAft>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cs typeface="Lucida Sans Unicode" pitchFamily="2"/>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Dowolny kształt 1"/>
          <p:cNvSpPr/>
          <p:nvPr/>
        </p:nvSpPr>
        <p:spPr>
          <a:xfrm>
            <a:off x="4343400" y="2144880"/>
            <a:ext cx="181080" cy="336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3" name="Dowolny kształt 2"/>
          <p:cNvSpPr/>
          <p:nvPr/>
        </p:nvSpPr>
        <p:spPr>
          <a:xfrm>
            <a:off x="179280" y="3060720"/>
            <a:ext cx="8713800" cy="6426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3600" b="0" i="0" u="none" strike="noStrike" baseline="0">
                <a:ln>
                  <a:noFill/>
                </a:ln>
                <a:solidFill>
                  <a:srgbClr val="DC2300"/>
                </a:solidFill>
                <a:latin typeface="Tahoma" pitchFamily="34"/>
                <a:ea typeface="Lucida Sans Unicode" pitchFamily="2"/>
                <a:cs typeface="Lucida Sans Unicode" pitchFamily="2"/>
              </a:rPr>
              <a:t> </a:t>
            </a:r>
          </a:p>
        </p:txBody>
      </p:sp>
      <p:sp>
        <p:nvSpPr>
          <p:cNvPr id="4" name="Dowolny kształt 3"/>
          <p:cNvSpPr/>
          <p:nvPr/>
        </p:nvSpPr>
        <p:spPr>
          <a:xfrm>
            <a:off x="0" y="5084640"/>
            <a:ext cx="9144000" cy="1130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5" name="Dowolny kształt 4"/>
          <p:cNvSpPr/>
          <p:nvPr/>
        </p:nvSpPr>
        <p:spPr>
          <a:xfrm>
            <a:off x="0" y="3909960"/>
            <a:ext cx="9144000" cy="1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6800" rIns="90000" bIns="468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pole tekstowe 5"/>
          <p:cNvSpPr txBox="1"/>
          <p:nvPr/>
        </p:nvSpPr>
        <p:spPr>
          <a:xfrm>
            <a:off x="648000" y="3485159"/>
            <a:ext cx="7703999" cy="700200"/>
          </a:xfrm>
          <a:prstGeom prst="rect">
            <a:avLst/>
          </a:prstGeom>
          <a:noFill/>
          <a:ln>
            <a:noFill/>
          </a:ln>
        </p:spPr>
        <p:txBody>
          <a:bodyPr vert="horz" wrap="none" lIns="90000" tIns="45000" rIns="90000" bIns="45000"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000" b="1" i="0" u="none" strike="noStrike" baseline="0">
                <a:ln>
                  <a:noFill/>
                </a:ln>
                <a:solidFill>
                  <a:srgbClr val="FFFF1B"/>
                </a:solidFill>
                <a:latin typeface="Tahoma" pitchFamily="34"/>
                <a:ea typeface="Lucida Sans Unicode" pitchFamily="2"/>
                <a:cs typeface="Lucida Sans Unicode" pitchFamily="2"/>
              </a:rPr>
              <a:t>Generalna Dyrekcja Drog Krajowych i Autostrad </a:t>
            </a:r>
            <a:br>
              <a:rPr lang="en-GB" sz="2000" b="1" i="0" u="none" strike="noStrike" baseline="0">
                <a:ln>
                  <a:noFill/>
                </a:ln>
                <a:solidFill>
                  <a:srgbClr val="FFFF1B"/>
                </a:solidFill>
                <a:latin typeface="Tahoma" pitchFamily="34"/>
                <a:ea typeface="Lucida Sans Unicode" pitchFamily="2"/>
                <a:cs typeface="Lucida Sans Unicode" pitchFamily="2"/>
              </a:rPr>
            </a:br>
            <a:r>
              <a:rPr lang="en-GB" sz="2000" b="1" i="0" u="none" strike="noStrike" baseline="0">
                <a:ln>
                  <a:noFill/>
                </a:ln>
                <a:solidFill>
                  <a:srgbClr val="FFFF1B"/>
                </a:solidFill>
                <a:latin typeface="Tahoma" pitchFamily="34"/>
                <a:ea typeface="Lucida Sans Unicode" pitchFamily="2"/>
                <a:cs typeface="Lucida Sans Unicode" pitchFamily="2"/>
              </a:rPr>
              <a:t>oddział Warszawa</a:t>
            </a:r>
          </a:p>
        </p:txBody>
      </p:sp>
      <p:sp>
        <p:nvSpPr>
          <p:cNvPr id="7" name="pole tekstowe 6"/>
          <p:cNvSpPr txBox="1"/>
          <p:nvPr/>
        </p:nvSpPr>
        <p:spPr>
          <a:xfrm>
            <a:off x="576000" y="6178680"/>
            <a:ext cx="7920000" cy="517319"/>
          </a:xfrm>
          <a:prstGeom prst="rect">
            <a:avLst/>
          </a:prstGeom>
          <a:noFill/>
          <a:ln>
            <a:noFill/>
          </a:ln>
        </p:spPr>
        <p:txBody>
          <a:bodyPr vert="horz" wrap="none" lIns="90000" tIns="45000" rIns="90000" bIns="45000"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000" b="1" i="0" u="none" strike="noStrike" baseline="0">
                <a:ln>
                  <a:noFill/>
                </a:ln>
                <a:solidFill>
                  <a:srgbClr val="FFFF1B"/>
                </a:solidFill>
                <a:latin typeface="Tahoma" pitchFamily="34"/>
                <a:ea typeface="Lucida Sans Unicode" pitchFamily="2"/>
                <a:cs typeface="Lucida Sans Unicode" pitchFamily="2"/>
              </a:rPr>
              <a:t>BIURO PROJEKTÓW BUDOWNICTWA KOMUNIKACYJNEGO</a:t>
            </a:r>
          </a:p>
        </p:txBody>
      </p:sp>
      <p:sp>
        <p:nvSpPr>
          <p:cNvPr id="8" name="pole tekstowe 7"/>
          <p:cNvSpPr txBox="1"/>
          <p:nvPr/>
        </p:nvSpPr>
        <p:spPr>
          <a:xfrm>
            <a:off x="2304000" y="5125319"/>
            <a:ext cx="4005360" cy="634680"/>
          </a:xfrm>
          <a:prstGeom prst="rect">
            <a:avLst/>
          </a:prstGeom>
          <a:noFill/>
          <a:ln>
            <a:noFill/>
          </a:ln>
        </p:spPr>
        <p:txBody>
          <a:bodyPr vert="horz" wrap="none" lIns="90000" tIns="45000" rIns="90000" bIns="45000"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TRAKT sp. z o.o. sp.k.</a:t>
            </a:r>
          </a:p>
        </p:txBody>
      </p:sp>
      <p:pic>
        <p:nvPicPr>
          <p:cNvPr id="9" name=""/>
          <p:cNvPicPr>
            <a:picLocks noChangeAspect="1"/>
          </p:cNvPicPr>
          <p:nvPr/>
        </p:nvPicPr>
        <p:blipFill>
          <a:blip r:embed="rId3">
            <a:lum/>
            <a:alphaModFix/>
          </a:blip>
          <a:srcRect/>
          <a:stretch>
            <a:fillRect/>
          </a:stretch>
        </p:blipFill>
        <p:spPr>
          <a:xfrm>
            <a:off x="1584000" y="4524840"/>
            <a:ext cx="5621040" cy="1595160"/>
          </a:xfrm>
          <a:prstGeom prst="rect">
            <a:avLst/>
          </a:prstGeom>
          <a:noFill/>
          <a:ln>
            <a:noFill/>
          </a:ln>
        </p:spPr>
      </p:pic>
      <p:pic>
        <p:nvPicPr>
          <p:cNvPr id="10" name=""/>
          <p:cNvPicPr>
            <a:picLocks noChangeAspect="1"/>
          </p:cNvPicPr>
          <p:nvPr/>
        </p:nvPicPr>
        <p:blipFill>
          <a:blip r:embed="rId4">
            <a:lum/>
            <a:alphaModFix/>
          </a:blip>
          <a:srcRect/>
          <a:stretch>
            <a:fillRect/>
          </a:stretch>
        </p:blipFill>
        <p:spPr>
          <a:xfrm>
            <a:off x="2736000" y="1728000"/>
            <a:ext cx="3744000" cy="1757160"/>
          </a:xfrm>
          <a:prstGeom prst="rect">
            <a:avLst/>
          </a:prstGeom>
          <a:noFill/>
          <a:ln>
            <a:noFill/>
          </a:ln>
        </p:spPr>
      </p:pic>
      <p:sp>
        <p:nvSpPr>
          <p:cNvPr id="11" name="pole tekstowe 10"/>
          <p:cNvSpPr txBox="1"/>
          <p:nvPr/>
        </p:nvSpPr>
        <p:spPr>
          <a:xfrm>
            <a:off x="720000" y="379800"/>
            <a:ext cx="7703999" cy="1005119"/>
          </a:xfrm>
          <a:prstGeom prst="rect">
            <a:avLst/>
          </a:prstGeom>
          <a:noFill/>
          <a:ln>
            <a:noFill/>
          </a:ln>
        </p:spPr>
        <p:txBody>
          <a:bodyPr vert="horz" wrap="none" lIns="90000" tIns="45000" rIns="90000" bIns="45000"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000" b="1" i="0" u="none" strike="noStrike" baseline="0">
                <a:ln>
                  <a:noFill/>
                </a:ln>
                <a:solidFill>
                  <a:srgbClr val="FFFF00"/>
                </a:solidFill>
                <a:latin typeface="Tahoma" pitchFamily="34"/>
                <a:ea typeface="Lucida Sans Unicode" pitchFamily="2"/>
                <a:cs typeface="Lucida Sans Unicode" pitchFamily="2"/>
              </a:rPr>
              <a:t>“Określenie przebiegu północnego wylotu z Warszawy</a:t>
            </a:r>
          </a:p>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000" b="1" i="0" u="none" strike="noStrike" baseline="0">
                <a:ln>
                  <a:noFill/>
                </a:ln>
                <a:solidFill>
                  <a:srgbClr val="FFFF00"/>
                </a:solidFill>
                <a:latin typeface="Tahoma" pitchFamily="34"/>
                <a:ea typeface="Lucida Sans Unicode" pitchFamily="2"/>
                <a:cs typeface="Lucida Sans Unicode" pitchFamily="2"/>
              </a:rPr>
              <a:t>drogi ekspresowej S7 w kierunku Gdańska</a:t>
            </a:r>
          </a:p>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000" b="1" i="0" u="none" strike="noStrike" baseline="0">
                <a:ln>
                  <a:noFill/>
                </a:ln>
                <a:solidFill>
                  <a:srgbClr val="FFFF00"/>
                </a:solidFill>
                <a:latin typeface="Tahoma" pitchFamily="34"/>
                <a:ea typeface="Lucida Sans Unicode" pitchFamily="2"/>
                <a:cs typeface="Lucida Sans Unicode" pitchFamily="2"/>
              </a:rPr>
              <a:t>na odcinku Czosnów – Trasa Armii Krajowej w Warszawie”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440000"/>
            <a:ext cx="8640000" cy="498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Inwestycja swym zakresem obejmuje:</a:t>
            </a:r>
          </a:p>
          <a:p>
            <a:pPr lvl="0">
              <a:spcBef>
                <a:spcPts val="0"/>
              </a:spcBef>
            </a:pPr>
            <a:endParaRPr lang="pl-PL" sz="1800"/>
          </a:p>
          <a:p>
            <a:pPr lvl="0">
              <a:spcBef>
                <a:spcPts val="0"/>
              </a:spcBef>
            </a:pPr>
            <a:endParaRPr lang="pl-PL" sz="1800"/>
          </a:p>
          <a:p>
            <a:pPr lvl="0">
              <a:spcBef>
                <a:spcPts val="0"/>
              </a:spcBef>
            </a:pPr>
            <a:r>
              <a:rPr lang="pl-PL" sz="1800"/>
              <a:t>Budowę jednego wybranego z trzech wariantów nowego wylotu z Warszawy jako drogi ekspresowej S7 w skład, którego wchodzi</a:t>
            </a:r>
          </a:p>
          <a:p>
            <a:pPr lvl="0">
              <a:spcBef>
                <a:spcPts val="0"/>
              </a:spcBef>
            </a:pPr>
            <a:endParaRPr lang="pl-PL" sz="1800"/>
          </a:p>
          <a:p>
            <a:pPr lvl="1">
              <a:buSzPct val="45000"/>
              <a:buFont typeface="StarSymbol"/>
              <a:buChar char="•"/>
            </a:pPr>
            <a:r>
              <a:rPr lang="pl-PL" sz="1800"/>
              <a:t>budowa węzłów drogowych</a:t>
            </a:r>
          </a:p>
          <a:p>
            <a:pPr lvl="1">
              <a:buSzPct val="45000"/>
              <a:buFont typeface="StarSymbol"/>
              <a:buChar char="•"/>
            </a:pPr>
            <a:r>
              <a:rPr lang="pl-PL" sz="1800"/>
              <a:t>budowa dróg dojazdowych,</a:t>
            </a:r>
          </a:p>
          <a:p>
            <a:pPr lvl="1">
              <a:buSzPct val="45000"/>
              <a:buFont typeface="StarSymbol"/>
              <a:buChar char="•"/>
            </a:pPr>
            <a:r>
              <a:rPr lang="pl-PL" sz="1800"/>
              <a:t>budowa obiektów mostowych, kładek dla pieszych, tuneli drogowych, przepustów, murów oporowych, ekranów akustycznych,</a:t>
            </a:r>
          </a:p>
          <a:p>
            <a:pPr lvl="1">
              <a:buSzPct val="45000"/>
              <a:buFont typeface="StarSymbol"/>
              <a:buChar char="•"/>
            </a:pPr>
            <a:r>
              <a:rPr lang="pl-PL" sz="1800"/>
              <a:t>budowa zbiorników retencyjnych,</a:t>
            </a:r>
          </a:p>
          <a:p>
            <a:pPr lvl="1">
              <a:buSzPct val="45000"/>
              <a:buFont typeface="StarSymbol"/>
              <a:buChar char="•"/>
            </a:pPr>
            <a:r>
              <a:rPr lang="pl-PL" sz="1800"/>
              <a:t>przewidziano także rezerwy terenowe na MOP i OUD</a:t>
            </a:r>
          </a:p>
          <a:p>
            <a:pPr lvl="1">
              <a:buSzPct val="45000"/>
              <a:buFont typeface="StarSymbol"/>
              <a:buChar char="•"/>
            </a:pPr>
            <a:r>
              <a:rPr lang="pl-PL" sz="1800"/>
              <a:t>przebudowa infrastruktury kolidującej</a:t>
            </a:r>
          </a:p>
          <a:p>
            <a:pPr lvl="1">
              <a:buSzPct val="45000"/>
              <a:buFont typeface="StarSymbol"/>
              <a:buChar char="•"/>
            </a:pPr>
            <a:r>
              <a:rPr lang="pl-PL" sz="1800"/>
              <a:t>zagospodarowanie zielenią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568000" cy="498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Inwestycja swym zakresem dla wariantu I obejmuje:</a:t>
            </a:r>
          </a:p>
          <a:p>
            <a:pPr lvl="0">
              <a:spcBef>
                <a:spcPts val="0"/>
              </a:spcBef>
            </a:pPr>
            <a:endParaRPr lang="pl-PL" sz="1800"/>
          </a:p>
          <a:p>
            <a:pPr lvl="0">
              <a:spcBef>
                <a:spcPts val="0"/>
              </a:spcBef>
            </a:pPr>
            <a:r>
              <a:rPr lang="pl-PL" sz="1800"/>
              <a:t>Budowę nowego wylotu z Warszawy jako drogi ekspresowej S7</a:t>
            </a:r>
          </a:p>
          <a:p>
            <a:pPr lvl="1">
              <a:spcBef>
                <a:spcPts val="0"/>
              </a:spcBef>
            </a:pPr>
            <a:r>
              <a:rPr lang="pl-PL" sz="1600" b="1">
                <a:solidFill>
                  <a:srgbClr val="FFFF00"/>
                </a:solidFill>
              </a:rPr>
              <a:t>Wariant I – niebieski (w. Czosnów – w. AK) 21,0km</a:t>
            </a:r>
          </a:p>
          <a:p>
            <a:pPr lvl="1">
              <a:spcBef>
                <a:spcPts val="0"/>
              </a:spcBef>
            </a:pPr>
            <a:r>
              <a:rPr lang="pl-PL" sz="1600"/>
              <a:t>Wariant II – czerwony (w. Czosnów – w. NS) 22,1km</a:t>
            </a:r>
          </a:p>
          <a:p>
            <a:pPr lvl="1">
              <a:spcBef>
                <a:spcPts val="0"/>
              </a:spcBef>
            </a:pPr>
            <a:r>
              <a:rPr lang="pl-PL" sz="1600"/>
              <a:t>Wariant IIB – brązowy (w. Czosnów – w. NS) 22,7km</a:t>
            </a:r>
          </a:p>
          <a:p>
            <a:pPr lvl="0">
              <a:spcBef>
                <a:spcPts val="567"/>
              </a:spcBef>
            </a:pPr>
            <a:r>
              <a:rPr lang="pl-PL" sz="1800"/>
              <a:t>Budowę węzłów drogowych</a:t>
            </a:r>
          </a:p>
          <a:p>
            <a:pPr lvl="1">
              <a:spcBef>
                <a:spcPts val="0"/>
              </a:spcBef>
            </a:pPr>
            <a:r>
              <a:rPr lang="pl-PL" sz="1600" b="1">
                <a:solidFill>
                  <a:srgbClr val="FFFF00"/>
                </a:solidFill>
              </a:rPr>
              <a:t>Wariant I – 7 węzłów</a:t>
            </a:r>
          </a:p>
          <a:p>
            <a:pPr lvl="1">
              <a:spcBef>
                <a:spcPts val="0"/>
              </a:spcBef>
            </a:pPr>
            <a:r>
              <a:rPr lang="pl-PL" sz="1600"/>
              <a:t>Wariant II – 8 węzłów</a:t>
            </a:r>
          </a:p>
          <a:p>
            <a:pPr lvl="1">
              <a:spcBef>
                <a:spcPts val="0"/>
              </a:spcBef>
            </a:pPr>
            <a:r>
              <a:rPr lang="pl-PL" sz="1600"/>
              <a:t>Wariant IIB – 6 węzłów</a:t>
            </a:r>
          </a:p>
          <a:p>
            <a:pPr lvl="0">
              <a:spcBef>
                <a:spcPts val="567"/>
              </a:spcBef>
            </a:pPr>
            <a:r>
              <a:rPr lang="pl-PL" sz="1800"/>
              <a:t>Budowę tuneli drogowych</a:t>
            </a:r>
          </a:p>
          <a:p>
            <a:pPr lvl="1">
              <a:spcBef>
                <a:spcPts val="0"/>
              </a:spcBef>
            </a:pPr>
            <a:r>
              <a:rPr lang="pl-PL" sz="1600"/>
              <a:t>Wariant II – 2 tunele (1,0km; 1,123km)</a:t>
            </a:r>
          </a:p>
          <a:p>
            <a:pPr lvl="1">
              <a:spcBef>
                <a:spcPts val="0"/>
              </a:spcBef>
            </a:pPr>
            <a:r>
              <a:rPr lang="pl-PL" sz="1600"/>
              <a:t>Wariant IIB – 1 tunel (1,7km)</a:t>
            </a:r>
          </a:p>
          <a:p>
            <a:pPr lvl="0">
              <a:spcBef>
                <a:spcPts val="567"/>
              </a:spcBef>
            </a:pPr>
            <a:r>
              <a:rPr lang="pl-PL" sz="1800"/>
              <a:t>Budowę układu dróg obsługujących sąsiadujący teren oraz urządzenia ruchu</a:t>
            </a:r>
          </a:p>
          <a:p>
            <a:pPr lvl="1">
              <a:spcBef>
                <a:spcPts val="0"/>
              </a:spcBef>
            </a:pPr>
            <a:r>
              <a:rPr lang="pl-PL" sz="1600" b="1">
                <a:solidFill>
                  <a:srgbClr val="FFFF00"/>
                </a:solidFill>
              </a:rPr>
              <a:t>(drogi poprzeczne i równoległe - zbiorcze i dojazdowe)</a:t>
            </a:r>
          </a:p>
          <a:p>
            <a:pPr lvl="0">
              <a:spcBef>
                <a:spcPts val="567"/>
              </a:spcBef>
            </a:pPr>
            <a:r>
              <a:rPr lang="pl-PL" sz="1800"/>
              <a:t>Budowę urządzeń ochrony środowiska</a:t>
            </a:r>
          </a:p>
          <a:p>
            <a:pPr lvl="1">
              <a:spcBef>
                <a:spcPts val="0"/>
              </a:spcBef>
            </a:pPr>
            <a:r>
              <a:rPr lang="pl-PL" sz="1600" b="1">
                <a:solidFill>
                  <a:srgbClr val="FFFF00"/>
                </a:solidFill>
              </a:rPr>
              <a:t>(zbiorniki retencyjne, ekrany akustyczne  itp.)</a:t>
            </a:r>
          </a:p>
          <a:p>
            <a:pPr lvl="0">
              <a:spcBef>
                <a:spcPts val="567"/>
              </a:spcBef>
            </a:pPr>
            <a:r>
              <a:rPr lang="pl-PL" sz="1800"/>
              <a:t>Przebudowa infrastruktury kolidującej oraz zagospodarowanie zielenią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496000" cy="498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Inwestycja swym zakresem dla wariantu II obejmuje:</a:t>
            </a:r>
          </a:p>
          <a:p>
            <a:pPr lvl="0">
              <a:spcBef>
                <a:spcPts val="0"/>
              </a:spcBef>
            </a:pPr>
            <a:endParaRPr lang="pl-PL" sz="1800"/>
          </a:p>
          <a:p>
            <a:pPr lvl="0">
              <a:spcBef>
                <a:spcPts val="0"/>
              </a:spcBef>
            </a:pPr>
            <a:r>
              <a:rPr lang="pl-PL" sz="1800"/>
              <a:t>Budowę nowego wylotu z Warszawy jako drogi ekspresowej S7</a:t>
            </a:r>
          </a:p>
          <a:p>
            <a:pPr lvl="1">
              <a:spcBef>
                <a:spcPts val="0"/>
              </a:spcBef>
            </a:pPr>
            <a:r>
              <a:rPr lang="pl-PL" sz="1600"/>
              <a:t>Wariant I – niebieski (w. Czosnów – w. AK) 21,0km</a:t>
            </a:r>
          </a:p>
          <a:p>
            <a:pPr lvl="1">
              <a:spcBef>
                <a:spcPts val="0"/>
              </a:spcBef>
            </a:pPr>
            <a:r>
              <a:rPr lang="pl-PL" sz="1600" b="1">
                <a:solidFill>
                  <a:srgbClr val="FFFF00"/>
                </a:solidFill>
              </a:rPr>
              <a:t>Wariant II – czerwony (w. Czosnów – w. NS) 22,1km</a:t>
            </a:r>
          </a:p>
          <a:p>
            <a:pPr lvl="1">
              <a:spcBef>
                <a:spcPts val="0"/>
              </a:spcBef>
            </a:pPr>
            <a:r>
              <a:rPr lang="pl-PL" sz="1600"/>
              <a:t>Wariant IIB – brązowy (w. Czosnów – w. NS) 22,7km</a:t>
            </a:r>
          </a:p>
          <a:p>
            <a:pPr lvl="0">
              <a:spcBef>
                <a:spcPts val="567"/>
              </a:spcBef>
            </a:pPr>
            <a:r>
              <a:rPr lang="pl-PL" sz="1800"/>
              <a:t>Budowę węzłów drogowych</a:t>
            </a:r>
          </a:p>
          <a:p>
            <a:pPr lvl="1">
              <a:spcBef>
                <a:spcPts val="0"/>
              </a:spcBef>
            </a:pPr>
            <a:r>
              <a:rPr lang="pl-PL" sz="1600"/>
              <a:t>Wariant I – 7 węzłów</a:t>
            </a:r>
          </a:p>
          <a:p>
            <a:pPr lvl="1">
              <a:spcBef>
                <a:spcPts val="0"/>
              </a:spcBef>
            </a:pPr>
            <a:r>
              <a:rPr lang="pl-PL" sz="1600" b="1">
                <a:solidFill>
                  <a:srgbClr val="FFFF00"/>
                </a:solidFill>
              </a:rPr>
              <a:t>Wariant II – 8 węzłów</a:t>
            </a:r>
          </a:p>
          <a:p>
            <a:pPr lvl="1">
              <a:spcBef>
                <a:spcPts val="0"/>
              </a:spcBef>
            </a:pPr>
            <a:r>
              <a:rPr lang="pl-PL" sz="1600"/>
              <a:t>Wariant IIB – 6 węzłów</a:t>
            </a:r>
          </a:p>
          <a:p>
            <a:pPr lvl="0">
              <a:spcBef>
                <a:spcPts val="567"/>
              </a:spcBef>
            </a:pPr>
            <a:r>
              <a:rPr lang="pl-PL" sz="1800"/>
              <a:t>Budowę tuneli drogowych w ciągu S7</a:t>
            </a:r>
          </a:p>
          <a:p>
            <a:pPr lvl="1">
              <a:spcBef>
                <a:spcPts val="0"/>
              </a:spcBef>
            </a:pPr>
            <a:r>
              <a:rPr lang="pl-PL" sz="1600" b="1">
                <a:solidFill>
                  <a:srgbClr val="FFFF00"/>
                </a:solidFill>
              </a:rPr>
              <a:t>Wariant II – 2 tunele (1,0km; 1,123km)</a:t>
            </a:r>
          </a:p>
          <a:p>
            <a:pPr lvl="1">
              <a:spcBef>
                <a:spcPts val="0"/>
              </a:spcBef>
            </a:pPr>
            <a:r>
              <a:rPr lang="pl-PL" sz="1600"/>
              <a:t>Wariant IIB – 1 tunel (1,7km)</a:t>
            </a:r>
          </a:p>
          <a:p>
            <a:pPr lvl="0">
              <a:spcBef>
                <a:spcPts val="567"/>
              </a:spcBef>
            </a:pPr>
            <a:r>
              <a:rPr lang="pl-PL" sz="1800"/>
              <a:t>Budowę układu dróg obsługujących sąsiadujący teren oraz urządzenia ruchu</a:t>
            </a:r>
          </a:p>
          <a:p>
            <a:pPr lvl="1">
              <a:spcBef>
                <a:spcPts val="0"/>
              </a:spcBef>
            </a:pPr>
            <a:r>
              <a:rPr lang="pl-PL" sz="1600" b="1">
                <a:solidFill>
                  <a:srgbClr val="FFFF00"/>
                </a:solidFill>
              </a:rPr>
              <a:t>(drogi poprzeczne i równoległe - zbiorcze i dojazdowe)</a:t>
            </a:r>
          </a:p>
          <a:p>
            <a:pPr lvl="0">
              <a:spcBef>
                <a:spcPts val="567"/>
              </a:spcBef>
            </a:pPr>
            <a:r>
              <a:rPr lang="pl-PL" sz="1800"/>
              <a:t>Budowę urządzeń ochrony środowiska</a:t>
            </a:r>
          </a:p>
          <a:p>
            <a:pPr lvl="1">
              <a:spcBef>
                <a:spcPts val="0"/>
              </a:spcBef>
            </a:pPr>
            <a:r>
              <a:rPr lang="pl-PL" sz="1600" b="1">
                <a:solidFill>
                  <a:srgbClr val="FFFF00"/>
                </a:solidFill>
              </a:rPr>
              <a:t>(zbiorniki retencyjne, ekrany akustyczne  itp.)</a:t>
            </a:r>
          </a:p>
          <a:p>
            <a:pPr lvl="0">
              <a:spcBef>
                <a:spcPts val="567"/>
              </a:spcBef>
            </a:pPr>
            <a:r>
              <a:rPr lang="pl-PL" sz="1800"/>
              <a:t>Przebudowa infrastruktury kolidującej oraz zagospodarowanie zielenią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568000" cy="498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Inwestycja swym zakresem dla wariantu IIB obejmuje:</a:t>
            </a:r>
          </a:p>
          <a:p>
            <a:pPr lvl="0">
              <a:spcBef>
                <a:spcPts val="0"/>
              </a:spcBef>
            </a:pPr>
            <a:endParaRPr lang="pl-PL" sz="1800"/>
          </a:p>
          <a:p>
            <a:pPr lvl="0">
              <a:spcBef>
                <a:spcPts val="0"/>
              </a:spcBef>
            </a:pPr>
            <a:r>
              <a:rPr lang="pl-PL" sz="1800"/>
              <a:t>Budowę nowego wylotu z Warszawy jako drogi ekspresowej S7</a:t>
            </a:r>
          </a:p>
          <a:p>
            <a:pPr lvl="1">
              <a:spcBef>
                <a:spcPts val="0"/>
              </a:spcBef>
            </a:pPr>
            <a:r>
              <a:rPr lang="pl-PL" sz="1600"/>
              <a:t>Wariant I – niebieski (w. Czosnów – w. AK) 21,0km</a:t>
            </a:r>
          </a:p>
          <a:p>
            <a:pPr lvl="1">
              <a:spcBef>
                <a:spcPts val="0"/>
              </a:spcBef>
            </a:pPr>
            <a:r>
              <a:rPr lang="pl-PL" sz="1600"/>
              <a:t>Wariant II – czerwony (w. Czosnów – w. NS) 22,1km</a:t>
            </a:r>
          </a:p>
          <a:p>
            <a:pPr lvl="1">
              <a:spcBef>
                <a:spcPts val="0"/>
              </a:spcBef>
            </a:pPr>
            <a:r>
              <a:rPr lang="pl-PL" sz="1600" b="1">
                <a:solidFill>
                  <a:srgbClr val="FFFF00"/>
                </a:solidFill>
              </a:rPr>
              <a:t>Wariant IIB – brązowy (w. Czosnów – w. NS) 22,7km</a:t>
            </a:r>
          </a:p>
          <a:p>
            <a:pPr lvl="0">
              <a:spcBef>
                <a:spcPts val="567"/>
              </a:spcBef>
            </a:pPr>
            <a:r>
              <a:rPr lang="pl-PL" sz="1800"/>
              <a:t>Budowę węzłów drogowych</a:t>
            </a:r>
          </a:p>
          <a:p>
            <a:pPr lvl="1">
              <a:spcBef>
                <a:spcPts val="0"/>
              </a:spcBef>
            </a:pPr>
            <a:r>
              <a:rPr lang="pl-PL" sz="1600"/>
              <a:t>Wariant I – 7 węzłów</a:t>
            </a:r>
          </a:p>
          <a:p>
            <a:pPr lvl="1">
              <a:spcBef>
                <a:spcPts val="0"/>
              </a:spcBef>
            </a:pPr>
            <a:r>
              <a:rPr lang="pl-PL" sz="1600"/>
              <a:t>Wariant II – 8 węzłów</a:t>
            </a:r>
          </a:p>
          <a:p>
            <a:pPr lvl="1">
              <a:spcBef>
                <a:spcPts val="0"/>
              </a:spcBef>
            </a:pPr>
            <a:r>
              <a:rPr lang="pl-PL" sz="1600" b="1">
                <a:solidFill>
                  <a:srgbClr val="FFFF00"/>
                </a:solidFill>
              </a:rPr>
              <a:t>Wariant IIB – 6 węzłów</a:t>
            </a:r>
          </a:p>
          <a:p>
            <a:pPr lvl="0">
              <a:spcBef>
                <a:spcPts val="567"/>
              </a:spcBef>
            </a:pPr>
            <a:r>
              <a:rPr lang="pl-PL" sz="1800"/>
              <a:t>Budowę tuneli drogowych w ciągu S7</a:t>
            </a:r>
          </a:p>
          <a:p>
            <a:pPr lvl="1">
              <a:spcBef>
                <a:spcPts val="0"/>
              </a:spcBef>
            </a:pPr>
            <a:r>
              <a:rPr lang="pl-PL" sz="1600"/>
              <a:t>Wariant II – 2 tunele (1,0km; 1,123km)</a:t>
            </a:r>
          </a:p>
          <a:p>
            <a:pPr lvl="1">
              <a:spcBef>
                <a:spcPts val="0"/>
              </a:spcBef>
            </a:pPr>
            <a:r>
              <a:rPr lang="pl-PL" sz="1600" b="1">
                <a:solidFill>
                  <a:srgbClr val="FFFF00"/>
                </a:solidFill>
              </a:rPr>
              <a:t>Wariant IIB – 1 tunel (1,7km)</a:t>
            </a:r>
          </a:p>
          <a:p>
            <a:pPr lvl="0">
              <a:spcBef>
                <a:spcPts val="567"/>
              </a:spcBef>
            </a:pPr>
            <a:r>
              <a:rPr lang="pl-PL" sz="1800"/>
              <a:t>Budowę układu dróg obsługujących sąsiadujący teren oraz urządzenia ruchu</a:t>
            </a:r>
          </a:p>
          <a:p>
            <a:pPr lvl="1">
              <a:spcBef>
                <a:spcPts val="0"/>
              </a:spcBef>
            </a:pPr>
            <a:r>
              <a:rPr lang="pl-PL" sz="1600" b="1">
                <a:solidFill>
                  <a:srgbClr val="FFFF00"/>
                </a:solidFill>
              </a:rPr>
              <a:t>(drogi poprzeczne i równoległe - zbiorcze i dojazdowe)</a:t>
            </a:r>
          </a:p>
          <a:p>
            <a:pPr lvl="0">
              <a:spcBef>
                <a:spcPts val="567"/>
              </a:spcBef>
            </a:pPr>
            <a:r>
              <a:rPr lang="pl-PL" sz="1800"/>
              <a:t>Budowę urządzeń ochrony środowiska</a:t>
            </a:r>
          </a:p>
          <a:p>
            <a:pPr lvl="1">
              <a:spcBef>
                <a:spcPts val="0"/>
              </a:spcBef>
            </a:pPr>
            <a:r>
              <a:rPr lang="pl-PL" sz="1600" b="1">
                <a:solidFill>
                  <a:srgbClr val="FFFF00"/>
                </a:solidFill>
              </a:rPr>
              <a:t>(zbiorniki retencyjne, ekrany akustyczne  itp.)</a:t>
            </a:r>
          </a:p>
          <a:p>
            <a:pPr lvl="0">
              <a:spcBef>
                <a:spcPts val="567"/>
              </a:spcBef>
            </a:pPr>
            <a:r>
              <a:rPr lang="pl-PL" sz="1800"/>
              <a:t>Przebudowa infrastruktury kolidującej oraz zagospodarowanie zielenią</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568000" cy="561600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lgn="ctr">
              <a:spcBef>
                <a:spcPts val="0"/>
              </a:spcBef>
            </a:pPr>
            <a:r>
              <a:rPr lang="pl-PL" sz="2000" b="1">
                <a:solidFill>
                  <a:srgbClr val="FFFF00"/>
                </a:solidFill>
              </a:rPr>
              <a:t>Wariant I</a:t>
            </a:r>
          </a:p>
          <a:p>
            <a:pPr lvl="0">
              <a:spcBef>
                <a:spcPts val="0"/>
              </a:spcBef>
            </a:pPr>
            <a:endParaRPr lang="pl-PL" sz="1800"/>
          </a:p>
          <a:p>
            <a:pPr lvl="0">
              <a:spcBef>
                <a:spcPts val="0"/>
              </a:spcBef>
            </a:pPr>
            <a:r>
              <a:rPr lang="pl-PL" sz="1800"/>
              <a:t>Długość 21,0km po istniejącym śladzie DK7 </a:t>
            </a:r>
            <a:r>
              <a:rPr lang="pl-PL" sz="1800">
                <a:solidFill>
                  <a:srgbClr val="FFFF00"/>
                </a:solidFill>
              </a:rPr>
              <a:t>(w. Czosnów – w. AK)</a:t>
            </a:r>
          </a:p>
          <a:p>
            <a:pPr lvl="0">
              <a:spcBef>
                <a:spcPts val="0"/>
              </a:spcBef>
            </a:pPr>
            <a:r>
              <a:rPr lang="pl-PL" sz="1800"/>
              <a:t>3 pasy ruchu w każdym kierunku </a:t>
            </a:r>
            <a:r>
              <a:rPr lang="pl-PL" sz="1800">
                <a:solidFill>
                  <a:srgbClr val="FFFF00"/>
                </a:solidFill>
              </a:rPr>
              <a:t>(pas dzielący, pas awaryjny, pobocze gruntowe)</a:t>
            </a:r>
          </a:p>
          <a:p>
            <a:pPr lvl="0">
              <a:spcBef>
                <a:spcPts val="0"/>
              </a:spcBef>
            </a:pPr>
            <a:endParaRPr lang="pl-PL" sz="1800"/>
          </a:p>
          <a:p>
            <a:pPr lvl="0">
              <a:spcBef>
                <a:spcPts val="0"/>
              </a:spcBef>
            </a:pPr>
            <a:r>
              <a:rPr lang="pl-PL" sz="1800"/>
              <a:t>Węzły drogowe:		</a:t>
            </a:r>
            <a:r>
              <a:rPr lang="pl-PL" sz="1800">
                <a:solidFill>
                  <a:srgbClr val="FFFF00"/>
                </a:solidFill>
              </a:rPr>
              <a:t>„Czosnów”, Palmiry”, Kiełpin”, „Brukowa”, „Wóycickiego”, 						„Most Północny”, „Gwiaździsta”</a:t>
            </a:r>
          </a:p>
          <a:p>
            <a:pPr lvl="0">
              <a:spcBef>
                <a:spcPts val="0"/>
              </a:spcBef>
            </a:pPr>
            <a:endParaRPr lang="pl-PL" sz="1800"/>
          </a:p>
          <a:p>
            <a:pPr lvl="0">
              <a:spcBef>
                <a:spcPts val="0"/>
              </a:spcBef>
            </a:pPr>
            <a:r>
              <a:rPr lang="pl-PL" sz="1800"/>
              <a:t>Obiekty drogowe nad drogą ekspresową S7: </a:t>
            </a:r>
            <a:r>
              <a:rPr lang="pl-PL" sz="1800">
                <a:solidFill>
                  <a:srgbClr val="FFFF00"/>
                </a:solidFill>
              </a:rPr>
              <a:t>7 obiektów</a:t>
            </a:r>
          </a:p>
          <a:p>
            <a:pPr lvl="0">
              <a:spcBef>
                <a:spcPts val="0"/>
              </a:spcBef>
            </a:pPr>
            <a:r>
              <a:rPr lang="pl-PL" sz="1800"/>
              <a:t>Obiekty drogowe w ciągu S7: </a:t>
            </a:r>
            <a:r>
              <a:rPr lang="pl-PL" sz="1800">
                <a:solidFill>
                  <a:srgbClr val="FFFF00"/>
                </a:solidFill>
              </a:rPr>
              <a:t>8 obiektów (w tym 2 pełniące funkcję dolnych przejść 																	dla zwierząt)</a:t>
            </a:r>
          </a:p>
          <a:p>
            <a:pPr lvl="0">
              <a:spcBef>
                <a:spcPts val="0"/>
              </a:spcBef>
            </a:pPr>
            <a:r>
              <a:rPr lang="pl-PL" sz="1800"/>
              <a:t>Przejazd podziemny: </a:t>
            </a:r>
            <a:r>
              <a:rPr lang="pl-PL" sz="1800">
                <a:solidFill>
                  <a:srgbClr val="FFFF00"/>
                </a:solidFill>
              </a:rPr>
              <a:t>3 obiekty</a:t>
            </a:r>
          </a:p>
          <a:p>
            <a:pPr lvl="0">
              <a:spcBef>
                <a:spcPts val="0"/>
              </a:spcBef>
            </a:pPr>
            <a:r>
              <a:rPr lang="pl-PL" sz="1800"/>
              <a:t>Kładki dla pieszych: </a:t>
            </a:r>
            <a:r>
              <a:rPr lang="pl-PL" sz="1800">
                <a:solidFill>
                  <a:srgbClr val="FFFF00"/>
                </a:solidFill>
              </a:rPr>
              <a:t>6 obiektów</a:t>
            </a:r>
          </a:p>
          <a:p>
            <a:pPr lvl="0">
              <a:spcBef>
                <a:spcPts val="0"/>
              </a:spcBef>
            </a:pPr>
            <a:r>
              <a:rPr lang="pl-PL" sz="1800"/>
              <a:t>Przejście podziemne:</a:t>
            </a:r>
            <a:r>
              <a:rPr lang="pl-PL" sz="1800">
                <a:solidFill>
                  <a:srgbClr val="FFFF00"/>
                </a:solidFill>
              </a:rPr>
              <a:t> 2 obiekty</a:t>
            </a:r>
          </a:p>
          <a:p>
            <a:pPr lvl="0">
              <a:spcBef>
                <a:spcPts val="0"/>
              </a:spcBef>
            </a:pPr>
            <a:endParaRPr lang="pl-PL" sz="1800"/>
          </a:p>
          <a:p>
            <a:pPr lvl="0">
              <a:spcBef>
                <a:spcPts val="0"/>
              </a:spcBef>
            </a:pPr>
            <a:r>
              <a:rPr lang="pl-PL" sz="1800"/>
              <a:t>Rezerwa terenowa na MOP II</a:t>
            </a:r>
            <a:r>
              <a:rPr lang="pl-PL" sz="1800">
                <a:solidFill>
                  <a:srgbClr val="FFFF00"/>
                </a:solidFill>
              </a:rPr>
              <a:t> – 2 sztuki</a:t>
            </a:r>
          </a:p>
          <a:p>
            <a:pPr lvl="0">
              <a:spcBef>
                <a:spcPts val="0"/>
              </a:spcBef>
            </a:pPr>
            <a:r>
              <a:rPr lang="pl-PL" sz="1800"/>
              <a:t>Rezerwa terenowa na OUD</a:t>
            </a:r>
            <a:r>
              <a:rPr lang="pl-PL" sz="1800">
                <a:solidFill>
                  <a:srgbClr val="FFFF00"/>
                </a:solidFill>
              </a:rPr>
              <a:t> – 1 sztuka</a:t>
            </a:r>
          </a:p>
          <a:p>
            <a:pPr lvl="0">
              <a:spcBef>
                <a:spcPts val="0"/>
              </a:spcBef>
            </a:pPr>
            <a:endParaRPr lang="pl-PL" sz="1800" b="1">
              <a:solidFill>
                <a:srgbClr val="FFFF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568000" cy="561600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lgn="ctr">
              <a:spcBef>
                <a:spcPts val="0"/>
              </a:spcBef>
            </a:pPr>
            <a:r>
              <a:rPr lang="pl-PL" sz="2000" b="1">
                <a:solidFill>
                  <a:srgbClr val="FFFF00"/>
                </a:solidFill>
              </a:rPr>
              <a:t>Wariant II</a:t>
            </a:r>
          </a:p>
          <a:p>
            <a:pPr lvl="0">
              <a:spcBef>
                <a:spcPts val="0"/>
              </a:spcBef>
            </a:pPr>
            <a:endParaRPr lang="pl-PL" sz="1800"/>
          </a:p>
          <a:p>
            <a:pPr lvl="0">
              <a:spcBef>
                <a:spcPts val="0"/>
              </a:spcBef>
            </a:pPr>
            <a:r>
              <a:rPr lang="pl-PL" sz="1800"/>
              <a:t>Długość 22,1km – wariant od wielu lat zapisany w dokumentach planistycznych 						Miast i Gmin </a:t>
            </a:r>
            <a:r>
              <a:rPr lang="pl-PL" sz="1800">
                <a:solidFill>
                  <a:srgbClr val="FFFF00"/>
                </a:solidFill>
              </a:rPr>
              <a:t>(w. Czosnów – w. NS)</a:t>
            </a:r>
          </a:p>
          <a:p>
            <a:pPr lvl="0">
              <a:spcBef>
                <a:spcPts val="0"/>
              </a:spcBef>
            </a:pPr>
            <a:r>
              <a:rPr lang="pl-PL" sz="1800"/>
              <a:t>3 pasy ruchu w każdym kierunku </a:t>
            </a:r>
            <a:r>
              <a:rPr lang="pl-PL" sz="1800">
                <a:solidFill>
                  <a:srgbClr val="FFFF00"/>
                </a:solidFill>
              </a:rPr>
              <a:t>(pas dzielący, pas awaryjny, pobocze gruntowe)</a:t>
            </a:r>
          </a:p>
          <a:p>
            <a:pPr lvl="0">
              <a:spcBef>
                <a:spcPts val="0"/>
              </a:spcBef>
            </a:pPr>
            <a:endParaRPr lang="pl-PL" sz="1800"/>
          </a:p>
          <a:p>
            <a:pPr lvl="0">
              <a:spcBef>
                <a:spcPts val="0"/>
              </a:spcBef>
            </a:pPr>
            <a:r>
              <a:rPr lang="pl-PL" sz="1800"/>
              <a:t>Węzły drogowe:		</a:t>
            </a:r>
            <a:r>
              <a:rPr lang="pl-PL" sz="1800">
                <a:solidFill>
                  <a:srgbClr val="FFFF00"/>
                </a:solidFill>
              </a:rPr>
              <a:t>„Czosnów”, Palmiry”, Sadowa”, „Kolejowa”, „Wólka Węglowa”, 						„Janickiego”, „Generała Maczka”, „NS”</a:t>
            </a:r>
          </a:p>
          <a:p>
            <a:pPr lvl="0">
              <a:spcBef>
                <a:spcPts val="0"/>
              </a:spcBef>
            </a:pPr>
            <a:endParaRPr lang="pl-PL" sz="1800"/>
          </a:p>
          <a:p>
            <a:pPr lvl="0">
              <a:spcBef>
                <a:spcPts val="0"/>
              </a:spcBef>
            </a:pPr>
            <a:r>
              <a:rPr lang="pl-PL" sz="1800"/>
              <a:t>Obiekty drogowe nad drogą ekspresową S7: </a:t>
            </a:r>
            <a:r>
              <a:rPr lang="pl-PL" sz="1800">
                <a:solidFill>
                  <a:srgbClr val="FFFF00"/>
                </a:solidFill>
              </a:rPr>
              <a:t>12 obiektów</a:t>
            </a:r>
          </a:p>
          <a:p>
            <a:pPr lvl="0">
              <a:spcBef>
                <a:spcPts val="0"/>
              </a:spcBef>
            </a:pPr>
            <a:r>
              <a:rPr lang="pl-PL" sz="1800"/>
              <a:t>Obiekty drogowe w ciągu S7: </a:t>
            </a:r>
            <a:r>
              <a:rPr lang="pl-PL" sz="1800">
                <a:solidFill>
                  <a:srgbClr val="FFFF00"/>
                </a:solidFill>
              </a:rPr>
              <a:t>9 obiektów (w tym 1 pełniący funkcję dolnego 																przejścia dla zwierząt)</a:t>
            </a:r>
          </a:p>
          <a:p>
            <a:pPr lvl="0">
              <a:spcBef>
                <a:spcPts val="0"/>
              </a:spcBef>
            </a:pPr>
            <a:r>
              <a:rPr lang="pl-PL" sz="1800"/>
              <a:t>Tunele drogowe: </a:t>
            </a:r>
            <a:r>
              <a:rPr lang="pl-PL" sz="1800">
                <a:solidFill>
                  <a:srgbClr val="FFFF00"/>
                </a:solidFill>
              </a:rPr>
              <a:t>4 obiekty (w tym 2 w ciągu łącznic drogowych)</a:t>
            </a:r>
          </a:p>
          <a:p>
            <a:pPr lvl="0">
              <a:spcBef>
                <a:spcPts val="0"/>
              </a:spcBef>
            </a:pPr>
            <a:r>
              <a:rPr lang="pl-PL" sz="1800"/>
              <a:t>Kładki dla pieszych: </a:t>
            </a:r>
            <a:r>
              <a:rPr lang="pl-PL" sz="1800">
                <a:solidFill>
                  <a:srgbClr val="FFFF00"/>
                </a:solidFill>
              </a:rPr>
              <a:t>4 obiekty</a:t>
            </a:r>
          </a:p>
          <a:p>
            <a:pPr lvl="0">
              <a:spcBef>
                <a:spcPts val="0"/>
              </a:spcBef>
            </a:pPr>
            <a:r>
              <a:rPr lang="pl-PL" sz="1800"/>
              <a:t>Przejście podziemne:</a:t>
            </a:r>
            <a:r>
              <a:rPr lang="pl-PL" sz="1800">
                <a:solidFill>
                  <a:srgbClr val="FFFF00"/>
                </a:solidFill>
              </a:rPr>
              <a:t> 2 obiekty</a:t>
            </a:r>
          </a:p>
          <a:p>
            <a:pPr lvl="0">
              <a:spcBef>
                <a:spcPts val="0"/>
              </a:spcBef>
            </a:pPr>
            <a:endParaRPr lang="pl-PL" sz="1800"/>
          </a:p>
          <a:p>
            <a:pPr lvl="0">
              <a:spcBef>
                <a:spcPts val="0"/>
              </a:spcBef>
            </a:pPr>
            <a:r>
              <a:rPr lang="pl-PL" sz="1800"/>
              <a:t>Rezerwa terenowa na MOP II</a:t>
            </a:r>
            <a:r>
              <a:rPr lang="pl-PL" sz="1800">
                <a:solidFill>
                  <a:srgbClr val="FFFF00"/>
                </a:solidFill>
              </a:rPr>
              <a:t> – 2 sztuki</a:t>
            </a:r>
          </a:p>
          <a:p>
            <a:pPr lvl="0">
              <a:spcBef>
                <a:spcPts val="0"/>
              </a:spcBef>
            </a:pPr>
            <a:r>
              <a:rPr lang="pl-PL" sz="1800"/>
              <a:t>Rezerwa terenowa na OUD</a:t>
            </a:r>
            <a:r>
              <a:rPr lang="pl-PL" sz="1800">
                <a:solidFill>
                  <a:srgbClr val="FFFF00"/>
                </a:solidFill>
              </a:rPr>
              <a:t> – 1 sztuka</a:t>
            </a:r>
          </a:p>
          <a:p>
            <a:pPr lvl="0">
              <a:spcBef>
                <a:spcPts val="0"/>
              </a:spcBef>
            </a:pPr>
            <a:endParaRPr lang="pl-PL" sz="1800" b="1">
              <a:solidFill>
                <a:srgbClr val="FFFF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568000" cy="561600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lgn="ctr">
              <a:spcBef>
                <a:spcPts val="0"/>
              </a:spcBef>
            </a:pPr>
            <a:r>
              <a:rPr lang="pl-PL" sz="2000" b="1">
                <a:solidFill>
                  <a:srgbClr val="FFFF00"/>
                </a:solidFill>
              </a:rPr>
              <a:t>Wariant IIB</a:t>
            </a:r>
          </a:p>
          <a:p>
            <a:pPr lvl="0">
              <a:spcBef>
                <a:spcPts val="0"/>
              </a:spcBef>
            </a:pPr>
            <a:endParaRPr lang="pl-PL" sz="1800"/>
          </a:p>
          <a:p>
            <a:pPr lvl="0">
              <a:spcBef>
                <a:spcPts val="0"/>
              </a:spcBef>
            </a:pPr>
            <a:r>
              <a:rPr lang="pl-PL" sz="1800"/>
              <a:t>Długość 22,7km – </a:t>
            </a:r>
            <a:r>
              <a:rPr lang="pl-PL" sz="1800">
                <a:solidFill>
                  <a:srgbClr val="FFFF00"/>
                </a:solidFill>
              </a:rPr>
              <a:t>(w. Czosnów – w. NS)</a:t>
            </a:r>
          </a:p>
          <a:p>
            <a:pPr lvl="0">
              <a:spcBef>
                <a:spcPts val="0"/>
              </a:spcBef>
            </a:pPr>
            <a:r>
              <a:rPr lang="pl-PL" sz="1800"/>
              <a:t>3 pasy ruchu w każdym kierunku </a:t>
            </a:r>
            <a:r>
              <a:rPr lang="pl-PL" sz="1800">
                <a:solidFill>
                  <a:srgbClr val="FFFF00"/>
                </a:solidFill>
              </a:rPr>
              <a:t>(pas dzielący, pas awaryjny, pobocze gruntowe)</a:t>
            </a:r>
          </a:p>
          <a:p>
            <a:pPr lvl="0">
              <a:spcBef>
                <a:spcPts val="0"/>
              </a:spcBef>
            </a:pPr>
            <a:endParaRPr lang="pl-PL" sz="1800"/>
          </a:p>
          <a:p>
            <a:pPr lvl="0">
              <a:spcBef>
                <a:spcPts val="0"/>
              </a:spcBef>
            </a:pPr>
            <a:r>
              <a:rPr lang="pl-PL" sz="1800"/>
              <a:t>Węzły drogowe:	</a:t>
            </a:r>
            <a:r>
              <a:rPr lang="pl-PL" sz="1800">
                <a:solidFill>
                  <a:srgbClr val="FFFF00"/>
                </a:solidFill>
              </a:rPr>
              <a:t>„Czosnów”, Palmiry”, Sadowa”, „Kolejowa”, „Chomiczówka”, „NS”</a:t>
            </a:r>
          </a:p>
          <a:p>
            <a:pPr lvl="0">
              <a:spcBef>
                <a:spcPts val="0"/>
              </a:spcBef>
            </a:pPr>
            <a:endParaRPr lang="pl-PL" sz="1800"/>
          </a:p>
          <a:p>
            <a:pPr lvl="0">
              <a:spcBef>
                <a:spcPts val="0"/>
              </a:spcBef>
            </a:pPr>
            <a:r>
              <a:rPr lang="pl-PL" sz="1800"/>
              <a:t>Obiekty drogowe nad drogą ekspresową S7: </a:t>
            </a:r>
            <a:r>
              <a:rPr lang="pl-PL" sz="1800">
                <a:solidFill>
                  <a:srgbClr val="FFFF00"/>
                </a:solidFill>
              </a:rPr>
              <a:t>13 obiektów</a:t>
            </a:r>
          </a:p>
          <a:p>
            <a:pPr lvl="0">
              <a:spcBef>
                <a:spcPts val="0"/>
              </a:spcBef>
            </a:pPr>
            <a:r>
              <a:rPr lang="pl-PL" sz="1800"/>
              <a:t>Obiekty drogowe w ciągu S7: </a:t>
            </a:r>
            <a:r>
              <a:rPr lang="pl-PL" sz="1800">
                <a:solidFill>
                  <a:srgbClr val="FFFF00"/>
                </a:solidFill>
              </a:rPr>
              <a:t>6 obiektów (w tym 1 pełniący funkcję dolnego 																przejścia dla zwierząt)</a:t>
            </a:r>
          </a:p>
          <a:p>
            <a:pPr lvl="0">
              <a:spcBef>
                <a:spcPts val="0"/>
              </a:spcBef>
            </a:pPr>
            <a:r>
              <a:rPr lang="pl-PL" sz="1800"/>
              <a:t>Tunele drogowe: </a:t>
            </a:r>
            <a:r>
              <a:rPr lang="pl-PL" sz="1800">
                <a:solidFill>
                  <a:srgbClr val="FFFF00"/>
                </a:solidFill>
              </a:rPr>
              <a:t>2 obiekty (w tym 1 w ciągu łącznicy drogowej)</a:t>
            </a:r>
          </a:p>
          <a:p>
            <a:pPr lvl="0">
              <a:spcBef>
                <a:spcPts val="0"/>
              </a:spcBef>
            </a:pPr>
            <a:r>
              <a:rPr lang="pl-PL" sz="1800"/>
              <a:t>Kładki dla pieszych: </a:t>
            </a:r>
            <a:r>
              <a:rPr lang="pl-PL" sz="1800">
                <a:solidFill>
                  <a:srgbClr val="FFFF00"/>
                </a:solidFill>
              </a:rPr>
              <a:t>5 obiektów</a:t>
            </a:r>
          </a:p>
          <a:p>
            <a:pPr lvl="0">
              <a:spcBef>
                <a:spcPts val="0"/>
              </a:spcBef>
            </a:pPr>
            <a:r>
              <a:rPr lang="pl-PL" sz="1800"/>
              <a:t>Przejście podziemne:</a:t>
            </a:r>
            <a:r>
              <a:rPr lang="pl-PL" sz="1800">
                <a:solidFill>
                  <a:srgbClr val="FFFF00"/>
                </a:solidFill>
              </a:rPr>
              <a:t> 2 obiekty</a:t>
            </a:r>
          </a:p>
          <a:p>
            <a:pPr lvl="0">
              <a:spcBef>
                <a:spcPts val="0"/>
              </a:spcBef>
            </a:pPr>
            <a:r>
              <a:rPr lang="pl-PL" sz="1800"/>
              <a:t>Wiadukt Kolejowy nad S7: </a:t>
            </a:r>
            <a:r>
              <a:rPr lang="pl-PL" sz="1800">
                <a:solidFill>
                  <a:srgbClr val="FFFF00"/>
                </a:solidFill>
              </a:rPr>
              <a:t>2 obiekty</a:t>
            </a:r>
          </a:p>
          <a:p>
            <a:pPr lvl="0">
              <a:spcBef>
                <a:spcPts val="0"/>
              </a:spcBef>
            </a:pPr>
            <a:endParaRPr lang="pl-PL" sz="1800"/>
          </a:p>
          <a:p>
            <a:pPr lvl="0">
              <a:spcBef>
                <a:spcPts val="0"/>
              </a:spcBef>
            </a:pPr>
            <a:r>
              <a:rPr lang="pl-PL" sz="1800"/>
              <a:t>Rezerwa terenowa na MOP II</a:t>
            </a:r>
            <a:r>
              <a:rPr lang="pl-PL" sz="1800">
                <a:solidFill>
                  <a:srgbClr val="FFFF00"/>
                </a:solidFill>
              </a:rPr>
              <a:t> – 2 sztuki</a:t>
            </a:r>
          </a:p>
          <a:p>
            <a:pPr lvl="0">
              <a:spcBef>
                <a:spcPts val="0"/>
              </a:spcBef>
            </a:pPr>
            <a:r>
              <a:rPr lang="pl-PL" sz="1800"/>
              <a:t>Rezerwa terenowa na OUD</a:t>
            </a:r>
            <a:r>
              <a:rPr lang="pl-PL" sz="1800">
                <a:solidFill>
                  <a:srgbClr val="FFFF00"/>
                </a:solidFill>
              </a:rPr>
              <a:t> – 1 sztuka</a:t>
            </a:r>
          </a:p>
          <a:p>
            <a:pPr lvl="0">
              <a:spcBef>
                <a:spcPts val="0"/>
              </a:spcBef>
            </a:pPr>
            <a:endParaRPr lang="pl-PL" sz="1800" b="1">
              <a:solidFill>
                <a:srgbClr val="FFFF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496000" cy="53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 Przedstawienie kluczowych zagadnień wniosku o wydanie decyzji o środowiskowych uwarunkowaniach</a:t>
            </a:r>
          </a:p>
        </p:txBody>
      </p:sp>
      <p:sp>
        <p:nvSpPr>
          <p:cNvPr id="5" name="Dowolny kształt 4"/>
          <p:cNvSpPr/>
          <p:nvPr/>
        </p:nvSpPr>
        <p:spPr>
          <a:xfrm>
            <a:off x="503999" y="1872000"/>
            <a:ext cx="8352000" cy="266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1B"/>
                </a:solidFill>
                <a:latin typeface="Microsoft Sans Serif" pitchFamily="34"/>
                <a:ea typeface="Lucida Sans Unicode" pitchFamily="2"/>
                <a:cs typeface="Lucida Sans Unicode" pitchFamily="2"/>
              </a:rPr>
              <a:t/>
            </a:r>
            <a:br>
              <a:rPr lang="en-GB" sz="1600" b="1" i="0" u="none" strike="noStrike" baseline="0">
                <a:ln>
                  <a:noFill/>
                </a:ln>
                <a:solidFill>
                  <a:srgbClr val="FFFF1B"/>
                </a:solidFill>
                <a:latin typeface="Microsoft Sans Serif" pitchFamily="34"/>
                <a:ea typeface="Lucida Sans Unicode" pitchFamily="2"/>
                <a:cs typeface="Lucida Sans Unicode" pitchFamily="2"/>
              </a:rPr>
            </a:br>
            <a:r>
              <a:rPr lang="en-GB" sz="1600" b="1" i="0" u="none" strike="noStrike" baseline="0">
                <a:ln>
                  <a:noFill/>
                </a:ln>
                <a:solidFill>
                  <a:srgbClr val="FFFFFF"/>
                </a:solidFill>
                <a:latin typeface="Arial" pitchFamily="34"/>
                <a:ea typeface="Lucida Sans Unicode" pitchFamily="2"/>
                <a:cs typeface="Lucida Sans Unicode" pitchFamily="2"/>
              </a:rPr>
              <a:t>Analizy przeprowadzone w ramach przygotowania raportu o oddziaływaniu przedsięwzięcia na środowisko:</a:t>
            </a: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FF"/>
              </a:solidFill>
              <a:latin typeface="Arial" pitchFamily="34"/>
              <a:ea typeface="Lucida Sans Unicode" pitchFamily="2"/>
              <a:cs typeface="Lucida Sans Unicode" pitchFamily="2"/>
            </a:endParaRP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1. Analiza oddziaływania akustycznego – tereny ochrony prawnej,</a:t>
            </a: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FF"/>
              </a:solidFill>
              <a:latin typeface="Arial" pitchFamily="34"/>
              <a:ea typeface="Lucida Sans Unicode" pitchFamily="2"/>
              <a:cs typeface="Lucida Sans Unicode" pitchFamily="2"/>
            </a:endParaRP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2. Analiza rozprzestrzeniania zanieczyszczeń w powietrzu,</a:t>
            </a: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FF"/>
              </a:solidFill>
              <a:latin typeface="Arial" pitchFamily="34"/>
              <a:ea typeface="Lucida Sans Unicode" pitchFamily="2"/>
              <a:cs typeface="Lucida Sans Unicode" pitchFamily="2"/>
            </a:endParaRP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3. Analiza zagrożeń w aspekcie gospodarki wodno-ściekowej,</a:t>
            </a: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FF"/>
              </a:solidFill>
              <a:latin typeface="Arial" pitchFamily="34"/>
              <a:ea typeface="Lucida Sans Unicode" pitchFamily="2"/>
              <a:cs typeface="Lucida Sans Unicode" pitchFamily="2"/>
            </a:endParaRP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4. Analiza elementów przyrody ożywionej (flora i fauna) - tereny ochrony prawnej,</a:t>
            </a: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FF"/>
              </a:solidFill>
              <a:latin typeface="Arial" pitchFamily="34"/>
              <a:ea typeface="Lucida Sans Unicode" pitchFamily="2"/>
              <a:cs typeface="Lucida Sans Unicode" pitchFamily="2"/>
            </a:endParaRP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5. Analiza zabytków architektonicznych oraz archeologicznych.</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1B"/>
                </a:solidFill>
                <a:latin typeface="Microsoft Sans Serif" pitchFamily="34"/>
                <a:ea typeface="Lucida Sans Unicode" pitchFamily="2"/>
                <a:cs typeface="Lucida Sans Unicode" pitchFamily="2"/>
              </a:rPr>
              <a:t> </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1B"/>
              </a:solidFill>
              <a:latin typeface="Microsoft Sans Serif" pitchFamily="34"/>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4.1.  Analiza oddziaływania akustycznego</a:t>
            </a:r>
          </a:p>
        </p:txBody>
      </p:sp>
      <p:sp>
        <p:nvSpPr>
          <p:cNvPr id="5" name="Dowolny kształt 4"/>
          <p:cNvSpPr/>
          <p:nvPr/>
        </p:nvSpPr>
        <p:spPr>
          <a:xfrm>
            <a:off x="826920" y="4392000"/>
            <a:ext cx="7705799" cy="1007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826920" y="3168000"/>
            <a:ext cx="7705799"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7" name="Dowolny kształt 6"/>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
        <p:nvSpPr>
          <p:cNvPr id="9" name="Dowolny kształt 8"/>
          <p:cNvSpPr/>
          <p:nvPr/>
        </p:nvSpPr>
        <p:spPr>
          <a:xfrm>
            <a:off x="360000" y="1512000"/>
            <a:ext cx="8496000" cy="216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dirty="0" err="1">
                <a:ln>
                  <a:noFill/>
                </a:ln>
                <a:solidFill>
                  <a:srgbClr val="FFFFFF"/>
                </a:solidFill>
                <a:latin typeface="Arial" pitchFamily="34"/>
                <a:ea typeface="Lucida Sans Unicode" pitchFamily="2"/>
                <a:cs typeface="Lucida Sans Unicode" pitchFamily="2"/>
              </a:rPr>
              <a:t>Wzdłuż</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planowanej</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trasy</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występują</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obszary</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ochrony</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akustycznej</a:t>
            </a:r>
            <a:r>
              <a:rPr lang="en-GB" sz="1600" b="1" i="0" u="none" strike="noStrike" baseline="0" dirty="0">
                <a:ln>
                  <a:noFill/>
                </a:ln>
                <a:solidFill>
                  <a:srgbClr val="FFFFFF"/>
                </a:solidFill>
                <a:latin typeface="Arial" pitchFamily="34"/>
                <a:ea typeface="Lucida Sans Unicode" pitchFamily="2"/>
                <a:cs typeface="Lucida Sans Unicode" pitchFamily="2"/>
              </a:rPr>
              <a:t>, </a:t>
            </a:r>
            <a:r>
              <a:rPr lang="en-GB" sz="1600" b="1" i="0" u="none" strike="noStrike" baseline="0" dirty="0" err="1">
                <a:ln>
                  <a:noFill/>
                </a:ln>
                <a:solidFill>
                  <a:srgbClr val="FFFFFF"/>
                </a:solidFill>
                <a:latin typeface="Arial" pitchFamily="34"/>
                <a:ea typeface="Lucida Sans Unicode" pitchFamily="2"/>
                <a:cs typeface="Lucida Sans Unicode" pitchFamily="2"/>
              </a:rPr>
              <a:t>które</a:t>
            </a:r>
            <a:r>
              <a:rPr lang="en-GB" sz="1600" b="1" i="0" u="none" strike="noStrike" baseline="0" dirty="0">
                <a:ln>
                  <a:noFill/>
                </a:ln>
                <a:solidFill>
                  <a:srgbClr val="FFFFFF"/>
                </a:solidFill>
                <a:latin typeface="Arial" pitchFamily="34"/>
                <a:ea typeface="Lucida Sans Unicode" pitchFamily="2"/>
                <a:cs typeface="Lucida Sans Unicode" pitchFamily="2"/>
              </a:rPr>
              <a:t> w</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oparciu</a:t>
            </a:r>
            <a:r>
              <a:rPr lang="en-GB" sz="1600" b="1" i="0" u="none" strike="noStrike" baseline="0" dirty="0">
                <a:ln>
                  <a:noFill/>
                </a:ln>
                <a:solidFill>
                  <a:srgbClr val="FFFFFF"/>
                </a:solidFill>
                <a:latin typeface="Arial" pitchFamily="34"/>
                <a:ea typeface="Lucida Sans Unicode" pitchFamily="2"/>
                <a:cs typeface="Times New Roman" pitchFamily="18"/>
              </a:rPr>
              <a:t> o </a:t>
            </a:r>
            <a:r>
              <a:rPr lang="en-GB" sz="1600" b="1" i="0" u="none" strike="noStrike" baseline="0" dirty="0" err="1">
                <a:ln>
                  <a:noFill/>
                </a:ln>
                <a:solidFill>
                  <a:srgbClr val="FFFFFF"/>
                </a:solidFill>
                <a:latin typeface="Arial" pitchFamily="34"/>
                <a:ea typeface="Lucida Sans Unicode" pitchFamily="2"/>
                <a:cs typeface="Times New Roman" pitchFamily="18"/>
              </a:rPr>
              <a:t>zapisy</a:t>
            </a:r>
            <a:r>
              <a:rPr lang="en-GB" sz="1600" b="1" i="0" u="none" strike="noStrike" baseline="0" dirty="0">
                <a:ln>
                  <a:noFill/>
                </a:ln>
                <a:solidFill>
                  <a:srgbClr val="FFFFFF"/>
                </a:solidFill>
                <a:latin typeface="Arial" pitchFamily="34"/>
                <a:ea typeface="Lucida Sans Unicode" pitchFamily="2"/>
                <a:cs typeface="Times New Roman" pitchFamily="18"/>
              </a:rPr>
              <a:t> MPZP </a:t>
            </a:r>
            <a:r>
              <a:rPr lang="en-GB" sz="1600" b="1" i="0" u="none" strike="noStrike" baseline="0" dirty="0" err="1">
                <a:ln>
                  <a:noFill/>
                </a:ln>
                <a:solidFill>
                  <a:srgbClr val="FFFFFF"/>
                </a:solidFill>
                <a:latin typeface="Arial" pitchFamily="34"/>
                <a:ea typeface="Lucida Sans Unicode" pitchFamily="2"/>
                <a:cs typeface="Times New Roman" pitchFamily="18"/>
              </a:rPr>
              <a:t>oraz</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ocenę</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przeprowadzoną</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na</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podstawie</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faktycznego</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zagospodarowania</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terenu</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zakwalifikowano</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jako</a:t>
            </a:r>
            <a:r>
              <a:rPr lang="en-GB" sz="1600" b="1" i="0" u="none" strike="noStrike" baseline="0" dirty="0">
                <a:ln>
                  <a:noFill/>
                </a:ln>
                <a:solidFill>
                  <a:srgbClr val="FFFFFF"/>
                </a:solidFill>
                <a:latin typeface="Arial" pitchFamily="34"/>
                <a:ea typeface="Lucida Sans Unicode" pitchFamily="2"/>
                <a:cs typeface="Times New Roman" pitchFamily="18"/>
              </a:rPr>
              <a:t>:</a:t>
            </a:r>
          </a:p>
          <a:p>
            <a:pPr marL="0" marR="0" lvl="0" indent="0" algn="just" rtl="0" hangingPunct="1">
              <a:lnSpc>
                <a:spcPct val="100000"/>
              </a:lnSpc>
              <a:spcBef>
                <a:spcPts val="0"/>
              </a:spcBef>
              <a:spcAft>
                <a:spcPts val="0"/>
              </a:spcAft>
              <a:buClr>
                <a:srgbClr val="FFFFFF"/>
              </a:buClr>
              <a:buSzPct val="45000"/>
              <a:buFont typeface="StarSymbol"/>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dirty="0" err="1">
                <a:ln>
                  <a:noFill/>
                </a:ln>
                <a:solidFill>
                  <a:srgbClr val="FFFFFF"/>
                </a:solidFill>
                <a:latin typeface="Arial" pitchFamily="34"/>
                <a:ea typeface="Lucida Sans Unicode" pitchFamily="2"/>
                <a:cs typeface="Times New Roman" pitchFamily="18"/>
              </a:rPr>
              <a:t>Tereny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zabudowy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jednorodzinnej</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tereny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związane</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ze</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stałym</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lub</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czasowym</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pobytem</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dzieci</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i</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młodzieży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sng" strike="noStrike" baseline="0" dirty="0">
                <a:ln>
                  <a:noFill/>
                </a:ln>
                <a:solidFill>
                  <a:srgbClr val="FFFFFF"/>
                </a:solidFill>
                <a:uFillTx/>
                <a:latin typeface="Arial" pitchFamily="34"/>
                <a:ea typeface="Lucida Sans Unicode" pitchFamily="2"/>
                <a:cs typeface="Times New Roman" pitchFamily="18"/>
              </a:rPr>
              <a:t>61 dB </a:t>
            </a:r>
            <a:r>
              <a:rPr lang="en-GB" sz="1600" b="1" i="0" u="sng" strike="noStrike" baseline="0" dirty="0" err="1">
                <a:ln>
                  <a:noFill/>
                </a:ln>
                <a:solidFill>
                  <a:srgbClr val="FFFFFF"/>
                </a:solidFill>
                <a:uFillTx/>
                <a:latin typeface="Arial" pitchFamily="34"/>
                <a:ea typeface="Lucida Sans Unicode" pitchFamily="2"/>
                <a:cs typeface="Times New Roman" pitchFamily="18"/>
              </a:rPr>
              <a:t>pora</a:t>
            </a:r>
            <a:r>
              <a:rPr lang="en-GB" sz="1600" b="1" i="0" u="sng" strike="noStrike" baseline="0" dirty="0">
                <a:ln>
                  <a:noFill/>
                </a:ln>
                <a:solidFill>
                  <a:srgbClr val="FFFFFF"/>
                </a:solidFill>
                <a:uFillTx/>
                <a:latin typeface="Arial" pitchFamily="34"/>
                <a:ea typeface="Lucida Sans Unicode" pitchFamily="2"/>
                <a:cs typeface="Times New Roman" pitchFamily="18"/>
              </a:rPr>
              <a:t> </a:t>
            </a:r>
            <a:r>
              <a:rPr lang="en-GB" sz="1600" b="1" i="0" u="sng" strike="noStrike" baseline="0" dirty="0" err="1">
                <a:ln>
                  <a:noFill/>
                </a:ln>
                <a:solidFill>
                  <a:srgbClr val="FFFFFF"/>
                </a:solidFill>
                <a:uFillTx/>
                <a:latin typeface="Arial" pitchFamily="34"/>
                <a:ea typeface="Lucida Sans Unicode" pitchFamily="2"/>
                <a:cs typeface="Times New Roman" pitchFamily="18"/>
              </a:rPr>
              <a:t>dnia</a:t>
            </a:r>
            <a:r>
              <a:rPr lang="en-GB" sz="1600" b="1" i="0" u="sng" strike="noStrike" baseline="0" dirty="0">
                <a:ln>
                  <a:noFill/>
                </a:ln>
                <a:solidFill>
                  <a:srgbClr val="FFFFFF"/>
                </a:solidFill>
                <a:uFillTx/>
                <a:latin typeface="Arial" pitchFamily="34"/>
                <a:ea typeface="Lucida Sans Unicode" pitchFamily="2"/>
                <a:cs typeface="Times New Roman" pitchFamily="18"/>
              </a:rPr>
              <a:t>, 56 dB </a:t>
            </a:r>
            <a:r>
              <a:rPr lang="en-GB" sz="1600" b="1" i="0" u="sng" strike="noStrike" baseline="0" dirty="0" err="1">
                <a:ln>
                  <a:noFill/>
                </a:ln>
                <a:solidFill>
                  <a:srgbClr val="FFFFFF"/>
                </a:solidFill>
                <a:uFillTx/>
                <a:latin typeface="Arial" pitchFamily="34"/>
                <a:ea typeface="Lucida Sans Unicode" pitchFamily="2"/>
                <a:cs typeface="Times New Roman" pitchFamily="18"/>
              </a:rPr>
              <a:t>pora</a:t>
            </a:r>
            <a:r>
              <a:rPr lang="en-GB" sz="1600" b="1" i="0" u="sng" strike="noStrike" baseline="0" dirty="0">
                <a:ln>
                  <a:noFill/>
                </a:ln>
                <a:solidFill>
                  <a:srgbClr val="FFFFFF"/>
                </a:solidFill>
                <a:uFillTx/>
                <a:latin typeface="Arial" pitchFamily="34"/>
                <a:ea typeface="Lucida Sans Unicode" pitchFamily="2"/>
                <a:cs typeface="Times New Roman" pitchFamily="18"/>
              </a:rPr>
              <a:t> </a:t>
            </a:r>
            <a:r>
              <a:rPr lang="en-GB" sz="1600" b="1" i="0" u="sng" strike="noStrike" baseline="0" dirty="0" err="1">
                <a:ln>
                  <a:noFill/>
                </a:ln>
                <a:solidFill>
                  <a:srgbClr val="FFFFFF"/>
                </a:solidFill>
                <a:uFillTx/>
                <a:latin typeface="Arial" pitchFamily="34"/>
                <a:ea typeface="Lucida Sans Unicode" pitchFamily="2"/>
                <a:cs typeface="Times New Roman" pitchFamily="18"/>
              </a:rPr>
              <a:t>nocy</a:t>
            </a:r>
            <a:r>
              <a:rPr lang="en-GB" sz="1600" b="1" i="0" u="sng" strike="noStrike" baseline="0" dirty="0">
                <a:ln>
                  <a:noFill/>
                </a:ln>
                <a:solidFill>
                  <a:srgbClr val="FFFFFF"/>
                </a:solidFill>
                <a:uFillTx/>
                <a:latin typeface="Arial" pitchFamily="34"/>
                <a:ea typeface="Lucida Sans Unicode" pitchFamily="2"/>
                <a:cs typeface="Times New Roman" pitchFamily="18"/>
              </a:rPr>
              <a:t>.</a:t>
            </a:r>
          </a:p>
          <a:p>
            <a:pPr marL="0" marR="0" lvl="0" indent="0" algn="just" rtl="0" hangingPunct="1">
              <a:lnSpc>
                <a:spcPct val="100000"/>
              </a:lnSpc>
              <a:spcBef>
                <a:spcPts val="0"/>
              </a:spcBef>
              <a:spcAft>
                <a:spcPts val="0"/>
              </a:spcAft>
              <a:buClr>
                <a:srgbClr val="FFFFFF"/>
              </a:buClr>
              <a:buSzPct val="45000"/>
              <a:buFont typeface="StarSymbol"/>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dirty="0" err="1">
                <a:ln>
                  <a:noFill/>
                </a:ln>
                <a:solidFill>
                  <a:srgbClr val="FFFFFF"/>
                </a:solidFill>
                <a:latin typeface="Arial" pitchFamily="34"/>
                <a:ea typeface="Lucida Sans Unicode" pitchFamily="2"/>
                <a:cs typeface="Times New Roman" pitchFamily="18"/>
              </a:rPr>
              <a:t>Tereny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zabudowy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mieszkaniowej</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wielorodzinnej</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i</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zamieszkania</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zbiorowego</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tereny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zabudowy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mieszkaniowo</a:t>
            </a:r>
            <a:r>
              <a:rPr lang="en-GB" sz="1600" b="1" i="0" u="none" strike="noStrike" baseline="0" dirty="0">
                <a:ln>
                  <a:noFill/>
                </a:ln>
                <a:solidFill>
                  <a:srgbClr val="FFFFFF"/>
                </a:solidFill>
                <a:latin typeface="Arial" pitchFamily="34"/>
                <a:ea typeface="Lucida Sans Unicode" pitchFamily="2"/>
                <a:cs typeface="Times New Roman" pitchFamily="18"/>
              </a:rPr>
              <a:t> – </a:t>
            </a:r>
            <a:r>
              <a:rPr lang="en-GB" sz="1600" b="1" i="0" u="none" strike="noStrike" baseline="0" dirty="0" err="1">
                <a:ln>
                  <a:noFill/>
                </a:ln>
                <a:solidFill>
                  <a:srgbClr val="FFFFFF"/>
                </a:solidFill>
                <a:latin typeface="Arial" pitchFamily="34"/>
                <a:ea typeface="Lucida Sans Unicode" pitchFamily="2"/>
                <a:cs typeface="Times New Roman" pitchFamily="18"/>
              </a:rPr>
              <a:t>usługowej</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tereny</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none" strike="noStrike" baseline="0" dirty="0" err="1">
                <a:ln>
                  <a:noFill/>
                </a:ln>
                <a:solidFill>
                  <a:srgbClr val="FFFFFF"/>
                </a:solidFill>
                <a:latin typeface="Arial" pitchFamily="34"/>
                <a:ea typeface="Lucida Sans Unicode" pitchFamily="2"/>
                <a:cs typeface="Times New Roman" pitchFamily="18"/>
              </a:rPr>
              <a:t>rekreacyjno-wypoczynkowe</a:t>
            </a:r>
            <a:r>
              <a:rPr lang="en-GB" sz="1600" b="1" i="0" u="none" strike="noStrike" baseline="0" dirty="0">
                <a:ln>
                  <a:noFill/>
                </a:ln>
                <a:solidFill>
                  <a:srgbClr val="FFFFFF"/>
                </a:solidFill>
                <a:latin typeface="Arial" pitchFamily="34"/>
                <a:ea typeface="Lucida Sans Unicode" pitchFamily="2"/>
                <a:cs typeface="Times New Roman" pitchFamily="18"/>
              </a:rPr>
              <a:t>: </a:t>
            </a:r>
            <a:r>
              <a:rPr lang="en-GB" sz="1600" b="1" i="0" u="sng" strike="noStrike" baseline="0" dirty="0">
                <a:ln>
                  <a:noFill/>
                </a:ln>
                <a:solidFill>
                  <a:srgbClr val="FFFFFF"/>
                </a:solidFill>
                <a:uFillTx/>
                <a:latin typeface="Arial" pitchFamily="34"/>
                <a:ea typeface="Lucida Sans Unicode" pitchFamily="2"/>
                <a:cs typeface="Times New Roman" pitchFamily="18"/>
              </a:rPr>
              <a:t>65 dB </a:t>
            </a:r>
            <a:r>
              <a:rPr lang="en-GB" sz="1600" b="1" i="0" u="sng" strike="noStrike" baseline="0" dirty="0" err="1">
                <a:ln>
                  <a:noFill/>
                </a:ln>
                <a:solidFill>
                  <a:srgbClr val="FFFFFF"/>
                </a:solidFill>
                <a:uFillTx/>
                <a:latin typeface="Arial" pitchFamily="34"/>
                <a:ea typeface="Lucida Sans Unicode" pitchFamily="2"/>
                <a:cs typeface="Times New Roman" pitchFamily="18"/>
              </a:rPr>
              <a:t>pora</a:t>
            </a:r>
            <a:r>
              <a:rPr lang="en-GB" sz="1600" b="1" i="0" u="sng" strike="noStrike" baseline="0" dirty="0">
                <a:ln>
                  <a:noFill/>
                </a:ln>
                <a:solidFill>
                  <a:srgbClr val="FFFFFF"/>
                </a:solidFill>
                <a:uFillTx/>
                <a:latin typeface="Arial" pitchFamily="34"/>
                <a:ea typeface="Lucida Sans Unicode" pitchFamily="2"/>
                <a:cs typeface="Times New Roman" pitchFamily="18"/>
              </a:rPr>
              <a:t> </a:t>
            </a:r>
            <a:r>
              <a:rPr lang="en-GB" sz="1600" b="1" i="0" u="sng" strike="noStrike" baseline="0" dirty="0" err="1">
                <a:ln>
                  <a:noFill/>
                </a:ln>
                <a:solidFill>
                  <a:srgbClr val="FFFFFF"/>
                </a:solidFill>
                <a:uFillTx/>
                <a:latin typeface="Arial" pitchFamily="34"/>
                <a:ea typeface="Lucida Sans Unicode" pitchFamily="2"/>
                <a:cs typeface="Times New Roman" pitchFamily="18"/>
              </a:rPr>
              <a:t>dnia</a:t>
            </a:r>
            <a:r>
              <a:rPr lang="en-GB" sz="1600" b="1" i="0" u="sng" strike="noStrike" baseline="0" dirty="0">
                <a:ln>
                  <a:noFill/>
                </a:ln>
                <a:solidFill>
                  <a:srgbClr val="FFFFFF"/>
                </a:solidFill>
                <a:uFillTx/>
                <a:latin typeface="Arial" pitchFamily="34"/>
                <a:ea typeface="Lucida Sans Unicode" pitchFamily="2"/>
                <a:cs typeface="Times New Roman" pitchFamily="18"/>
              </a:rPr>
              <a:t>, 56 dB </a:t>
            </a:r>
            <a:r>
              <a:rPr lang="en-GB" sz="1600" b="1" i="0" u="sng" strike="noStrike" baseline="0" dirty="0" err="1">
                <a:ln>
                  <a:noFill/>
                </a:ln>
                <a:solidFill>
                  <a:srgbClr val="FFFFFF"/>
                </a:solidFill>
                <a:uFillTx/>
                <a:latin typeface="Arial" pitchFamily="34"/>
                <a:ea typeface="Lucida Sans Unicode" pitchFamily="2"/>
                <a:cs typeface="Times New Roman" pitchFamily="18"/>
              </a:rPr>
              <a:t>pora</a:t>
            </a:r>
            <a:r>
              <a:rPr lang="en-GB" sz="1600" b="1" i="0" u="sng" strike="noStrike" baseline="0" dirty="0">
                <a:ln>
                  <a:noFill/>
                </a:ln>
                <a:solidFill>
                  <a:srgbClr val="FFFFFF"/>
                </a:solidFill>
                <a:uFillTx/>
                <a:latin typeface="Arial" pitchFamily="34"/>
                <a:ea typeface="Lucida Sans Unicode" pitchFamily="2"/>
                <a:cs typeface="Times New Roman" pitchFamily="18"/>
              </a:rPr>
              <a:t> </a:t>
            </a:r>
            <a:r>
              <a:rPr lang="en-GB" sz="1600" b="1" i="0" u="sng" strike="noStrike" baseline="0" dirty="0" err="1">
                <a:ln>
                  <a:noFill/>
                </a:ln>
                <a:solidFill>
                  <a:srgbClr val="FFFFFF"/>
                </a:solidFill>
                <a:uFillTx/>
                <a:latin typeface="Arial" pitchFamily="34"/>
                <a:ea typeface="Lucida Sans Unicode" pitchFamily="2"/>
                <a:cs typeface="Times New Roman" pitchFamily="18"/>
              </a:rPr>
              <a:t>nocy</a:t>
            </a:r>
            <a:r>
              <a:rPr lang="en-GB" sz="1600" b="1" i="0" u="sng" strike="noStrike" baseline="0" dirty="0">
                <a:ln>
                  <a:noFill/>
                </a:ln>
                <a:solidFill>
                  <a:srgbClr val="FFFFFF"/>
                </a:solidFill>
                <a:uFillTx/>
                <a:latin typeface="Arial" pitchFamily="34"/>
                <a:ea typeface="Lucida Sans Unicode" pitchFamily="2"/>
                <a:cs typeface="Times New Roman" pitchFamily="18"/>
              </a:rPr>
              <a:t>.</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sng" strike="noStrike" baseline="0" dirty="0">
              <a:ln>
                <a:noFill/>
              </a:ln>
              <a:solidFill>
                <a:srgbClr val="FFFF00"/>
              </a:solidFill>
              <a:uFillTx/>
              <a:latin typeface="Microsoft Sans Serif" pitchFamily="34"/>
              <a:ea typeface="Lucida Sans Unicode" pitchFamily="2"/>
              <a:cs typeface="Times New Roman" pitchFamily="18"/>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1600" b="0" i="0" u="none" strike="noStrike" baseline="0" dirty="0">
              <a:ln>
                <a:noFill/>
              </a:ln>
              <a:solidFill>
                <a:srgbClr val="000000"/>
              </a:solidFill>
              <a:latin typeface="Times New Roman" pitchFamily="18"/>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1" u="none" strike="noStrike" baseline="0" dirty="0">
              <a:ln>
                <a:noFill/>
              </a:ln>
              <a:solidFill>
                <a:srgbClr val="FF0000"/>
              </a:solidFill>
              <a:latin typeface="Microsoft Sans Serif" pitchFamily="34"/>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4.2.  Analiza rozprzestrzeniania zanieczyszczeń w powietrzu</a:t>
            </a:r>
          </a:p>
        </p:txBody>
      </p:sp>
      <p:sp>
        <p:nvSpPr>
          <p:cNvPr id="5" name="Dowolny kształt 4"/>
          <p:cNvSpPr/>
          <p:nvPr/>
        </p:nvSpPr>
        <p:spPr>
          <a:xfrm>
            <a:off x="826920" y="4392000"/>
            <a:ext cx="7705799" cy="1007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
        <p:nvSpPr>
          <p:cNvPr id="7" name="Dowolny kształt 6"/>
          <p:cNvSpPr/>
          <p:nvPr/>
        </p:nvSpPr>
        <p:spPr>
          <a:xfrm>
            <a:off x="360000" y="1944000"/>
            <a:ext cx="8496000" cy="3456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00"/>
              </a:solidFill>
              <a:latin typeface="Microsoft Sans Serif" pitchFamily="34"/>
              <a:ea typeface="Lucida Sans Unicode" pitchFamily="2"/>
              <a:cs typeface="Times New Roman" pitchFamily="18"/>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1600" b="0" i="0" u="none" strike="noStrike" baseline="0">
              <a:ln>
                <a:noFill/>
              </a:ln>
              <a:solidFill>
                <a:srgbClr val="000000"/>
              </a:solidFill>
              <a:latin typeface="Times New Roman" pitchFamily="18"/>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1" u="none" strike="noStrike" baseline="0">
              <a:ln>
                <a:noFill/>
              </a:ln>
              <a:solidFill>
                <a:srgbClr val="FF0000"/>
              </a:solidFill>
              <a:latin typeface="Microsoft Sans Serif" pitchFamily="34"/>
              <a:ea typeface="Lucida Sans Unicode" pitchFamily="2"/>
              <a:cs typeface="Lucida Sans Unicode" pitchFamily="2"/>
            </a:endParaRPr>
          </a:p>
        </p:txBody>
      </p:sp>
      <p:sp>
        <p:nvSpPr>
          <p:cNvPr id="8" name="Dowolny kształt 7"/>
          <p:cNvSpPr/>
          <p:nvPr/>
        </p:nvSpPr>
        <p:spPr>
          <a:xfrm>
            <a:off x="503999" y="1944000"/>
            <a:ext cx="3888360" cy="1296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sz="2000" b="0" i="0" u="none" strike="noStrike" baseline="0">
                <a:ln>
                  <a:noFill/>
                </a:ln>
                <a:solidFill>
                  <a:srgbClr val="FFFFFF"/>
                </a:solidFill>
                <a:latin typeface="Arial" pitchFamily="34"/>
                <a:ea typeface="Arial" pitchFamily="34"/>
                <a:cs typeface="Arial" pitchFamily="34"/>
              </a:rPr>
              <a:t>Analiza rozprzestrzeniania zanieczyszczeń powietrza dla horyzontów czasowych:</a:t>
            </a:r>
          </a:p>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sz="2000" b="0" i="0" u="none" strike="noStrike" baseline="0">
                <a:ln>
                  <a:noFill/>
                </a:ln>
                <a:solidFill>
                  <a:srgbClr val="FFFFFF"/>
                </a:solidFill>
                <a:latin typeface="Arial" pitchFamily="34"/>
                <a:ea typeface="Arial" pitchFamily="34"/>
                <a:cs typeface="Arial" pitchFamily="34"/>
              </a:rPr>
              <a:t>2019 rok oraz 2035 rok</a:t>
            </a:r>
          </a:p>
        </p:txBody>
      </p:sp>
      <p:sp>
        <p:nvSpPr>
          <p:cNvPr id="9" name="Dowolny kształt 8"/>
          <p:cNvSpPr/>
          <p:nvPr/>
        </p:nvSpPr>
        <p:spPr>
          <a:xfrm>
            <a:off x="5616000" y="1800000"/>
            <a:ext cx="3096000" cy="1368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sz="2000" b="0" i="0" u="none" strike="noStrike" baseline="0">
                <a:ln>
                  <a:noFill/>
                </a:ln>
                <a:solidFill>
                  <a:srgbClr val="E6E6FF"/>
                </a:solidFill>
                <a:latin typeface="Arial" pitchFamily="34"/>
                <a:ea typeface="Arial" pitchFamily="34"/>
                <a:cs typeface="Arial" pitchFamily="34"/>
              </a:rPr>
              <a:t>Substancje: ditlenek siarki oraz azotu, tlenek węgla, benzen, pył PM 10 oraz PM 2,5</a:t>
            </a:r>
          </a:p>
        </p:txBody>
      </p:sp>
      <p:sp>
        <p:nvSpPr>
          <p:cNvPr id="10" name="Dowolny kształt 9"/>
          <p:cNvSpPr/>
          <p:nvPr/>
        </p:nvSpPr>
        <p:spPr>
          <a:xfrm>
            <a:off x="360000" y="4824000"/>
            <a:ext cx="3311999" cy="1368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sz="2000" b="0" i="0" u="none" strike="noStrike" baseline="0">
                <a:ln>
                  <a:noFill/>
                </a:ln>
                <a:solidFill>
                  <a:srgbClr val="FFFFFF"/>
                </a:solidFill>
                <a:latin typeface="Arial" pitchFamily="34"/>
                <a:ea typeface="Arial" pitchFamily="34"/>
                <a:cs typeface="Arial" pitchFamily="34"/>
              </a:rPr>
              <a:t>Brak przekroczeń wartości dopuszczalnych stężeń zanieczyszczeń poza linią robót</a:t>
            </a:r>
          </a:p>
        </p:txBody>
      </p:sp>
      <p:sp>
        <p:nvSpPr>
          <p:cNvPr id="11" name="Dowolny kształt 10"/>
          <p:cNvSpPr/>
          <p:nvPr/>
        </p:nvSpPr>
        <p:spPr>
          <a:xfrm>
            <a:off x="4680000" y="4752000"/>
            <a:ext cx="4031999" cy="1368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pl-PL" sz="2000" b="0" i="0" u="none" strike="noStrike" baseline="0">
                <a:ln>
                  <a:noFill/>
                </a:ln>
                <a:solidFill>
                  <a:srgbClr val="FFFFFF"/>
                </a:solidFill>
                <a:latin typeface="Arial" pitchFamily="34"/>
                <a:ea typeface="Arial" pitchFamily="34"/>
                <a:cs typeface="Arial" pitchFamily="34"/>
              </a:rPr>
              <a:t>Brak konieczności podejmowania dodatkowych działań minimalizujących negatywny wpływ inwestycji</a:t>
            </a:r>
          </a:p>
        </p:txBody>
      </p:sp>
      <p:sp>
        <p:nvSpPr>
          <p:cNvPr id="12" name="Łącznik prostoliniowy 11"/>
          <p:cNvSpPr/>
          <p:nvPr/>
        </p:nvSpPr>
        <p:spPr>
          <a:xfrm>
            <a:off x="4175640" y="2322000"/>
            <a:ext cx="1368000" cy="0"/>
          </a:xfrm>
          <a:prstGeom prst="line">
            <a:avLst/>
          </a:prstGeom>
          <a:noFill/>
          <a:ln w="0">
            <a:solidFill>
              <a:srgbClr val="FFFF00"/>
            </a:solidFill>
            <a:prstDash val="solid"/>
            <a:tailEnd type="arrow"/>
          </a:ln>
        </p:spPr>
        <p:txBody>
          <a:bodyPr vert="horz" wrap="none" lIns="90000" tIns="45000" rIns="90000" bIns="450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3" name="Łącznik prostoliniowy 12"/>
          <p:cNvSpPr/>
          <p:nvPr/>
        </p:nvSpPr>
        <p:spPr>
          <a:xfrm flipH="1">
            <a:off x="2088000" y="3240000"/>
            <a:ext cx="4464000" cy="1512000"/>
          </a:xfrm>
          <a:prstGeom prst="line">
            <a:avLst/>
          </a:prstGeom>
          <a:noFill/>
          <a:ln w="0">
            <a:solidFill>
              <a:srgbClr val="FFFF00"/>
            </a:solidFill>
            <a:prstDash val="solid"/>
            <a:tailEnd type="arrow"/>
          </a:ln>
        </p:spPr>
        <p:txBody>
          <a:bodyPr vert="horz" wrap="none" lIns="90000" tIns="45000" rIns="90000" bIns="450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14" name="Łącznik prostoliniowy 13"/>
          <p:cNvSpPr/>
          <p:nvPr/>
        </p:nvSpPr>
        <p:spPr>
          <a:xfrm>
            <a:off x="6623999" y="3311999"/>
            <a:ext cx="0" cy="1440001"/>
          </a:xfrm>
          <a:prstGeom prst="line">
            <a:avLst/>
          </a:prstGeom>
          <a:noFill/>
          <a:ln w="0">
            <a:solidFill>
              <a:srgbClr val="FFFF00"/>
            </a:solidFill>
            <a:prstDash val="solid"/>
            <a:tailEnd type="arrow"/>
          </a:ln>
        </p:spPr>
        <p:txBody>
          <a:bodyPr vert="horz" wrap="none" lIns="90000" tIns="45000" rIns="90000" bIns="450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800" b="1" i="0" u="none" strike="noStrike" baseline="0">
                <a:ln>
                  <a:noFill/>
                </a:ln>
                <a:solidFill>
                  <a:srgbClr val="FFFF1B"/>
                </a:solidFill>
                <a:latin typeface="Tahoma" pitchFamily="34"/>
                <a:ea typeface="Lucida Sans Unicode" pitchFamily="2"/>
                <a:cs typeface="Lucida Sans Unicode" pitchFamily="2"/>
              </a:rPr>
              <a:t>PRZEBIEG SPOTKANIA INFORMACYJNEGO</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solidFill>
            <a:srgbClr val="0000FF">
              <a:alpha val="90000"/>
            </a:srgbClr>
          </a:solidFill>
          <a:ln>
            <a:noFill/>
          </a:ln>
        </p:spPr>
      </p:pic>
      <p:sp>
        <p:nvSpPr>
          <p:cNvPr id="4" name="Dowolny kształt 3"/>
          <p:cNvSpPr/>
          <p:nvPr/>
        </p:nvSpPr>
        <p:spPr>
          <a:xfrm>
            <a:off x="826920" y="1052640"/>
            <a:ext cx="7705799" cy="4887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723599" algn="l"/>
                <a:tab pos="1447560" algn="l"/>
                <a:tab pos="2171520" algn="l"/>
                <a:tab pos="2895479" algn="l"/>
                <a:tab pos="3619440" algn="l"/>
                <a:tab pos="4343400" algn="l"/>
                <a:tab pos="5067000" algn="l"/>
                <a:tab pos="5790959" algn="l"/>
                <a:tab pos="6514920" algn="l"/>
                <a:tab pos="7238880" algn="l"/>
                <a:tab pos="7637400" algn="l"/>
                <a:tab pos="8086679" algn="l"/>
                <a:tab pos="8535960" algn="l"/>
                <a:tab pos="8985240" algn="l"/>
                <a:tab pos="9434160" algn="l"/>
                <a:tab pos="9883440" algn="l"/>
                <a:tab pos="10332720" algn="l"/>
                <a:tab pos="10782000" algn="l"/>
              </a:tabLst>
              <a:defRPr sz="2400"/>
            </a:pPr>
            <a:r>
              <a:rPr lang="en-GB" sz="2200" b="1" i="0" u="none" strike="noStrike" baseline="0">
                <a:ln>
                  <a:noFill/>
                </a:ln>
                <a:solidFill>
                  <a:srgbClr val="FFFF1B"/>
                </a:solidFill>
                <a:latin typeface="Microsoft Sans Serif" pitchFamily="34"/>
                <a:ea typeface="Lucida Sans Unicode" pitchFamily="2"/>
                <a:cs typeface="Lucida Sans Unicode" pitchFamily="2"/>
              </a:rPr>
              <a:t>1. Omówienie celu spotkania informacyjnego.	</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10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200" b="1" i="0" u="none" strike="noStrike" baseline="0">
                <a:ln>
                  <a:noFill/>
                </a:ln>
                <a:solidFill>
                  <a:srgbClr val="FFFF1B"/>
                </a:solidFill>
                <a:latin typeface="Microsoft Sans Serif" pitchFamily="34"/>
                <a:ea typeface="Lucida Sans Unicode" pitchFamily="2"/>
                <a:cs typeface="Lucida Sans Unicode" pitchFamily="2"/>
              </a:rPr>
              <a:t>2. Przedstawienie planu spotkania i spraw organizacyjnych.</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10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200" b="1" i="0" u="none" strike="noStrike" baseline="0">
                <a:ln>
                  <a:noFill/>
                </a:ln>
                <a:solidFill>
                  <a:srgbClr val="FFFF1B"/>
                </a:solidFill>
                <a:latin typeface="Microsoft Sans Serif" pitchFamily="34"/>
                <a:ea typeface="Lucida Sans Unicode" pitchFamily="2"/>
                <a:cs typeface="Lucida Sans Unicode" pitchFamily="2"/>
              </a:rPr>
              <a:t>3. Przedstawienie przebiegu trasy S7 wg wariantów</a:t>
            </a:r>
          </a:p>
          <a:p>
            <a:pPr marL="0" marR="0" lvl="0" indent="0" algn="l"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10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200" b="1" i="0" u="none" strike="noStrike" baseline="0">
                <a:ln>
                  <a:noFill/>
                </a:ln>
                <a:solidFill>
                  <a:srgbClr val="FFFF1B"/>
                </a:solidFill>
                <a:latin typeface="Microsoft Sans Serif" pitchFamily="34"/>
                <a:ea typeface="Lucida Sans Unicode" pitchFamily="2"/>
                <a:cs typeface="Lucida Sans Unicode" pitchFamily="2"/>
              </a:rPr>
              <a:t>4. Przedstawienie kluczowych zagadnień wniosku o wydanie decyzji o środowiskowych uwarunkowaniach</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10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200" b="1" i="0" u="none" strike="noStrike" baseline="0">
                <a:ln>
                  <a:noFill/>
                </a:ln>
                <a:solidFill>
                  <a:srgbClr val="FFFF1B"/>
                </a:solidFill>
                <a:latin typeface="Microsoft Sans Serif" pitchFamily="34"/>
                <a:ea typeface="Lucida Sans Unicode" pitchFamily="2"/>
                <a:cs typeface="Lucida Sans Unicode" pitchFamily="2"/>
              </a:rPr>
              <a:t>5. Pytania zainteresowanych stron</a:t>
            </a:r>
          </a:p>
          <a:p>
            <a:pPr marL="0" marR="0" lvl="0" indent="0" algn="l"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2200" b="1" i="0" u="none" strike="noStrike" baseline="0">
              <a:ln>
                <a:noFill/>
              </a:ln>
              <a:solidFill>
                <a:srgbClr val="FFFF1B"/>
              </a:solidFill>
              <a:latin typeface="Microsoft Sans Serif" pitchFamily="34"/>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4.3.  Analiza zagrożeń w aspekcie gospodarki wodno - ściekowej</a:t>
            </a:r>
          </a:p>
        </p:txBody>
      </p:sp>
      <p:sp>
        <p:nvSpPr>
          <p:cNvPr id="5" name="Dowolny kształt 4"/>
          <p:cNvSpPr/>
          <p:nvPr/>
        </p:nvSpPr>
        <p:spPr>
          <a:xfrm>
            <a:off x="826920" y="4392000"/>
            <a:ext cx="7705799" cy="1007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826920" y="3168000"/>
            <a:ext cx="7705799"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7" name="Dowolny kształt 6"/>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
        <p:nvSpPr>
          <p:cNvPr id="8" name="Dowolny kształt 7"/>
          <p:cNvSpPr/>
          <p:nvPr/>
        </p:nvSpPr>
        <p:spPr>
          <a:xfrm>
            <a:off x="216000" y="3528000"/>
            <a:ext cx="8712000" cy="86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Na podstawie przeprowadzonych analiz stwierdzono, iż wody opadowe oraz roztopowe pochodzące z korony drogi niosą ładunek zanieczyszczeń wymagający redukcji.</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1B"/>
              </a:solidFill>
              <a:latin typeface="Microsoft Sans Serif" pitchFamily="34"/>
              <a:ea typeface="Lucida Sans Unicode" pitchFamily="2"/>
              <a:cs typeface="Lucida Sans Unicode" pitchFamily="2"/>
            </a:endParaRPr>
          </a:p>
        </p:txBody>
      </p:sp>
      <p:sp>
        <p:nvSpPr>
          <p:cNvPr id="9" name="Dowolny kształt 8"/>
          <p:cNvSpPr/>
          <p:nvPr/>
        </p:nvSpPr>
        <p:spPr>
          <a:xfrm>
            <a:off x="216000" y="1655999"/>
            <a:ext cx="8712000" cy="122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Zgodnie z treścią §19 rozporządzenia z dn. 24 lipca 2006 r. w sprawie warunków, jakie należy spełnić przy wprowadzaniu ścieków do wód lub do ziemi [...], wody opadowe i roztopowe ujęte w szczelne, otwarte lub zamknięte systemy kanalizacyjne, pochodzące z dróg i wprowadzane do wód lub do ziemi nie powinny zawierać substancji zanieczyszczających w ilościach przekraczających </a:t>
            </a:r>
            <a:r>
              <a:rPr lang="en-GB" sz="1600" b="1" i="1" u="sng" strike="noStrike" baseline="0">
                <a:ln>
                  <a:noFill/>
                </a:ln>
                <a:solidFill>
                  <a:srgbClr val="FFFFFF"/>
                </a:solidFill>
                <a:uFillTx/>
                <a:latin typeface="Arial" pitchFamily="34"/>
                <a:ea typeface="Lucida Sans Unicode" pitchFamily="2"/>
                <a:cs typeface="Lucida Sans Unicode" pitchFamily="2"/>
              </a:rPr>
              <a:t>100 mg/l zawiesin ogólnych oraz 15 mg/l węglowodorów ropopochodnych.</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0" u="none" strike="noStrike" baseline="0">
              <a:ln>
                <a:noFill/>
              </a:ln>
              <a:solidFill>
                <a:srgbClr val="FFFF1B"/>
              </a:solidFill>
              <a:latin typeface="Microsoft Sans Serif" pitchFamily="34"/>
              <a:ea typeface="Lucida Sans Unicode" pitchFamily="2"/>
              <a:cs typeface="Lucida Sans Unicode" pitchFamily="2"/>
            </a:endParaRPr>
          </a:p>
        </p:txBody>
      </p:sp>
      <p:sp>
        <p:nvSpPr>
          <p:cNvPr id="10" name="Dowolny kształt 9"/>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4.3.  Analiza zagrożeń w aspekcie gospodarki wodno - ściekowej</a:t>
            </a:r>
          </a:p>
        </p:txBody>
      </p:sp>
      <p:sp>
        <p:nvSpPr>
          <p:cNvPr id="5" name="Dowolny kształt 4"/>
          <p:cNvSpPr/>
          <p:nvPr/>
        </p:nvSpPr>
        <p:spPr>
          <a:xfrm>
            <a:off x="826920" y="4392000"/>
            <a:ext cx="7705799" cy="1007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
        <p:nvSpPr>
          <p:cNvPr id="7" name="Dowolny kształt 6"/>
          <p:cNvSpPr/>
          <p:nvPr/>
        </p:nvSpPr>
        <p:spPr>
          <a:xfrm>
            <a:off x="360000" y="1872000"/>
            <a:ext cx="8496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Z uwagi na konieczność osiągnięcia odpowiedniego stopnia redukcji zanieczyszczeń w wodach opadowych oraz roztopowych, odprowadzanych z terenu inwestycyjnego, przewiduje się konieczność zastosowania urządzeń podczyszczających tj.:</a:t>
            </a:r>
          </a:p>
          <a:p>
            <a:pPr marL="0" marR="0" lvl="0" indent="0" algn="just" rtl="0" hangingPunct="1">
              <a:lnSpc>
                <a:spcPct val="100000"/>
              </a:lnSpc>
              <a:spcBef>
                <a:spcPts val="0"/>
              </a:spcBef>
              <a:spcAft>
                <a:spcPts val="0"/>
              </a:spcAft>
              <a:buClr>
                <a:srgbClr val="FFFFFF"/>
              </a:buClr>
              <a:buSzPct val="45000"/>
              <a:buFont typeface="StarSymbol"/>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 osadniki,</a:t>
            </a:r>
          </a:p>
          <a:p>
            <a:pPr marL="0" marR="0" lvl="0" indent="0" algn="just" rtl="0" hangingPunct="1">
              <a:lnSpc>
                <a:spcPct val="100000"/>
              </a:lnSpc>
              <a:spcBef>
                <a:spcPts val="0"/>
              </a:spcBef>
              <a:spcAft>
                <a:spcPts val="0"/>
              </a:spcAft>
              <a:buClr>
                <a:srgbClr val="FFFFFF"/>
              </a:buClr>
              <a:buSzPct val="45000"/>
              <a:buFont typeface="StarSymbol"/>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 separatory substancji ropopochodnych.</a:t>
            </a:r>
          </a:p>
        </p:txBody>
      </p:sp>
      <p:sp>
        <p:nvSpPr>
          <p:cNvPr id="8" name="Dowolny kształt 7"/>
          <p:cNvSpPr/>
          <p:nvPr/>
        </p:nvSpPr>
        <p:spPr>
          <a:xfrm>
            <a:off x="360000" y="5236920"/>
            <a:ext cx="8424000" cy="936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W związku z przebiegiem trasy w rejonie terenów o rozwiniętej sieci hydrograficznej, przewiduje się konieczność zastosowania urządzeń wodnych, umożliwiających retencję wód odprowadzanych z terenu inwestycyjnego.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4.4. Analiza elementów przyrody ożywionej (flora i fauna) – tereny i obiekty ochrony prawnej</a:t>
            </a:r>
          </a:p>
        </p:txBody>
      </p:sp>
      <p:sp>
        <p:nvSpPr>
          <p:cNvPr id="5" name="Dowolny kształt 4"/>
          <p:cNvSpPr/>
          <p:nvPr/>
        </p:nvSpPr>
        <p:spPr>
          <a:xfrm>
            <a:off x="360000" y="1584000"/>
            <a:ext cx="8640000"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826920" y="4392000"/>
            <a:ext cx="7705799" cy="1007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7" name="Dowolny kształt 6"/>
          <p:cNvSpPr/>
          <p:nvPr/>
        </p:nvSpPr>
        <p:spPr>
          <a:xfrm>
            <a:off x="826920" y="3168000"/>
            <a:ext cx="7705799"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8" name="Dowolny kształt 7"/>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
        <p:nvSpPr>
          <p:cNvPr id="10" name="Dowolny kształt 9"/>
          <p:cNvSpPr/>
          <p:nvPr/>
        </p:nvSpPr>
        <p:spPr>
          <a:xfrm>
            <a:off x="360000" y="2015999"/>
            <a:ext cx="8496000" cy="648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Wzdłuż planowanej trasy występują obszary ochrony prawnej w świetle</a:t>
            </a:r>
            <a:r>
              <a:rPr lang="en-GB" sz="1600" b="1" i="0" u="sng" strike="noStrike" baseline="0">
                <a:ln>
                  <a:noFill/>
                </a:ln>
                <a:solidFill>
                  <a:srgbClr val="FFFFFF"/>
                </a:solidFill>
                <a:uFillTx/>
                <a:latin typeface="Arial" pitchFamily="34"/>
                <a:ea typeface="Lucida Sans Unicode" pitchFamily="2"/>
                <a:cs typeface="Lucida Sans Unicode" pitchFamily="2"/>
              </a:rPr>
              <a:t> ustawy z dnia 16 kwietnia 2004 r. o ochronie przyrody</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1600" b="0" i="0" u="none" strike="noStrike" baseline="0">
              <a:ln>
                <a:noFill/>
              </a:ln>
              <a:solidFill>
                <a:srgbClr val="000000"/>
              </a:solidFill>
              <a:latin typeface="Times New Roman" pitchFamily="18"/>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1" u="none" strike="noStrike" baseline="0">
              <a:ln>
                <a:noFill/>
              </a:ln>
              <a:solidFill>
                <a:srgbClr val="FF0000"/>
              </a:solidFill>
              <a:latin typeface="Microsoft Sans Serif" pitchFamily="34"/>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just"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4.4. Analiza elementów przyrody ożywionej (flora i fauna) – tereny i obiekty ochrony prawnej</a:t>
            </a:r>
          </a:p>
        </p:txBody>
      </p:sp>
      <p:sp>
        <p:nvSpPr>
          <p:cNvPr id="5" name="Dowolny kształt 4"/>
          <p:cNvSpPr/>
          <p:nvPr/>
        </p:nvSpPr>
        <p:spPr>
          <a:xfrm>
            <a:off x="360000" y="1584000"/>
            <a:ext cx="8640000"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6" name="Dowolny kształt 5"/>
          <p:cNvSpPr/>
          <p:nvPr/>
        </p:nvSpPr>
        <p:spPr>
          <a:xfrm>
            <a:off x="826920" y="4392000"/>
            <a:ext cx="7705799" cy="1007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7" name="Dowolny kształt 6"/>
          <p:cNvSpPr/>
          <p:nvPr/>
        </p:nvSpPr>
        <p:spPr>
          <a:xfrm>
            <a:off x="826920" y="3168000"/>
            <a:ext cx="7705799"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8" name="Dowolny kształt 7"/>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
        <p:nvSpPr>
          <p:cNvPr id="9" name="Dowolny kształt 8"/>
          <p:cNvSpPr/>
          <p:nvPr/>
        </p:nvSpPr>
        <p:spPr>
          <a:xfrm>
            <a:off x="360000" y="2015999"/>
            <a:ext cx="8496000" cy="3456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Wzdłuż planowanej trasy stwierdza się obecność szlaków migracyjnych zwierząt. </a:t>
            </a:r>
            <a:br>
              <a:rPr lang="en-GB" sz="1600" b="1" i="0" u="none" strike="noStrike" baseline="0">
                <a:ln>
                  <a:noFill/>
                </a:ln>
                <a:solidFill>
                  <a:srgbClr val="FFFFFF"/>
                </a:solidFill>
                <a:latin typeface="Arial" pitchFamily="34"/>
                <a:ea typeface="Lucida Sans Unicode" pitchFamily="2"/>
                <a:cs typeface="Lucida Sans Unicode" pitchFamily="2"/>
              </a:rPr>
            </a:br>
            <a:r>
              <a:rPr lang="en-GB" sz="1600" b="1" i="0" u="none" strike="noStrike" baseline="0">
                <a:ln>
                  <a:noFill/>
                </a:ln>
                <a:solidFill>
                  <a:srgbClr val="FFFFFF"/>
                </a:solidFill>
                <a:latin typeface="Arial" pitchFamily="34"/>
                <a:ea typeface="Lucida Sans Unicode" pitchFamily="2"/>
                <a:cs typeface="Lucida Sans Unicode" pitchFamily="2"/>
              </a:rPr>
              <a:t>Tym samym, proponuje się realizację przejść dla zwierząt, które mają na celu zachowanie ciągłości ww. szlaków.</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1600" b="0" i="0" u="none" strike="noStrike" baseline="0">
              <a:ln>
                <a:noFill/>
              </a:ln>
              <a:solidFill>
                <a:srgbClr val="000000"/>
              </a:solidFill>
              <a:latin typeface="Times New Roman" pitchFamily="18"/>
              <a:ea typeface="Lucida Sans Unicode" pitchFamily="2"/>
              <a:cs typeface="Lucida Sans Unicode" pitchFamily="2"/>
            </a:endParaRP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en-GB" sz="1600" b="1" i="1" u="none" strike="noStrike" baseline="0">
              <a:ln>
                <a:noFill/>
              </a:ln>
              <a:solidFill>
                <a:srgbClr val="FF0000"/>
              </a:solidFill>
              <a:latin typeface="Microsoft Sans Serif" pitchFamily="34"/>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INFORMACYJNE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Dowolny kształt 3"/>
          <p:cNvSpPr/>
          <p:nvPr/>
        </p:nvSpPr>
        <p:spPr>
          <a:xfrm>
            <a:off x="288000" y="1052640"/>
            <a:ext cx="8244719" cy="8193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4.5.  Analiza zabytków architektonicznych i archeologicznych</a:t>
            </a:r>
          </a:p>
        </p:txBody>
      </p:sp>
      <p:sp>
        <p:nvSpPr>
          <p:cNvPr id="5" name="Dowolny kształt 4"/>
          <p:cNvSpPr/>
          <p:nvPr/>
        </p:nvSpPr>
        <p:spPr>
          <a:xfrm>
            <a:off x="360000" y="1584000"/>
            <a:ext cx="8640000"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0" u="none" strike="noStrike" baseline="0">
                <a:ln>
                  <a:noFill/>
                </a:ln>
                <a:solidFill>
                  <a:srgbClr val="FFFFFF"/>
                </a:solidFill>
                <a:latin typeface="Arial" pitchFamily="34"/>
                <a:ea typeface="Lucida Sans Unicode" pitchFamily="2"/>
                <a:cs typeface="Lucida Sans Unicode" pitchFamily="2"/>
              </a:rPr>
              <a:t>Wzdłuż planowanej trasy występują obiekty i tereny ochrony prawnej w świetle </a:t>
            </a:r>
            <a:r>
              <a:rPr lang="en-GB" sz="1600" b="1" i="0" u="sng" strike="noStrike" baseline="0">
                <a:ln>
                  <a:noFill/>
                </a:ln>
                <a:solidFill>
                  <a:srgbClr val="FFFFFF"/>
                </a:solidFill>
                <a:uFillTx/>
                <a:latin typeface="Arial" pitchFamily="34"/>
                <a:ea typeface="Lucida Sans Unicode" pitchFamily="2"/>
                <a:cs typeface="Lucida Sans Unicode" pitchFamily="2"/>
              </a:rPr>
              <a:t>ustawy z dnia 23 lipca 2003 roku o ochronie zabytków i opiece nad zabytkami. </a:t>
            </a:r>
            <a:r>
              <a:rPr lang="en-GB" sz="1600" b="1" i="0" u="none" strike="noStrike" baseline="0">
                <a:ln>
                  <a:noFill/>
                </a:ln>
                <a:solidFill>
                  <a:srgbClr val="FFFFFF"/>
                </a:solidFill>
                <a:latin typeface="Arial" pitchFamily="34"/>
                <a:ea typeface="Lucida Sans Unicode" pitchFamily="2"/>
                <a:cs typeface="Lucida Sans Unicode" pitchFamily="2"/>
              </a:rPr>
              <a:t>  </a:t>
            </a:r>
          </a:p>
        </p:txBody>
      </p:sp>
      <p:sp>
        <p:nvSpPr>
          <p:cNvPr id="6" name="Dowolny kształt 5"/>
          <p:cNvSpPr/>
          <p:nvPr/>
        </p:nvSpPr>
        <p:spPr>
          <a:xfrm>
            <a:off x="826920" y="3168000"/>
            <a:ext cx="7705799"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
        <p:nvSpPr>
          <p:cNvPr id="7" name="Dowolny kształt 6"/>
          <p:cNvSpPr/>
          <p:nvPr/>
        </p:nvSpPr>
        <p:spPr>
          <a:xfrm>
            <a:off x="720000" y="4248000"/>
            <a:ext cx="7705799" cy="1584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1600" b="1" i="1" u="none" strike="noStrike" baseline="0">
                <a:ln>
                  <a:noFill/>
                </a:ln>
                <a:solidFill>
                  <a:srgbClr val="FF0000"/>
                </a:solidFill>
                <a:latin typeface="Microsoft Sans Serif" pitchFamily="34"/>
                <a:ea typeface="Lucida Sans Unicode" pitchFamily="2"/>
                <a:cs typeface="Lucida Sans Unicode" pitchFamily="2"/>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Dowolny kształt 1"/>
          <p:cNvSpPr/>
          <p:nvPr/>
        </p:nvSpPr>
        <p:spPr>
          <a:xfrm>
            <a:off x="468360" y="1557359"/>
            <a:ext cx="8351640" cy="64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ctr"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3200" b="0" i="0" u="none" strike="noStrike" baseline="0">
                <a:ln>
                  <a:noFill/>
                </a:ln>
                <a:solidFill>
                  <a:srgbClr val="FFFF00"/>
                </a:solidFill>
                <a:latin typeface="Microsoft Sans Serif" pitchFamily="34"/>
                <a:ea typeface="Lucida Sans Unicode" pitchFamily="2"/>
                <a:cs typeface="Lucida Sans Unicode" pitchFamily="2"/>
              </a:rPr>
              <a:t>DZIĘKUJEMY ZA UWAGĘ</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800" b="1" i="0" u="none" strike="noStrike" baseline="0">
                <a:ln>
                  <a:noFill/>
                </a:ln>
                <a:solidFill>
                  <a:srgbClr val="FFFF1B"/>
                </a:solidFill>
                <a:latin typeface="Tahoma" pitchFamily="34"/>
                <a:ea typeface="Lucida Sans Unicode" pitchFamily="2"/>
                <a:cs typeface="Lucida Sans Unicode" pitchFamily="2"/>
              </a:rPr>
              <a:t>PRZEBIEG SPOTKANIA INFORMACYJNEGO</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solidFill>
            <a:srgbClr val="0000FF">
              <a:alpha val="90000"/>
            </a:srgbClr>
          </a:solidFill>
          <a:ln>
            <a:noFill/>
          </a:ln>
        </p:spPr>
      </p:pic>
      <p:sp>
        <p:nvSpPr>
          <p:cNvPr id="4" name="Dowolny kształt 3"/>
          <p:cNvSpPr/>
          <p:nvPr/>
        </p:nvSpPr>
        <p:spPr>
          <a:xfrm>
            <a:off x="792000" y="2420639"/>
            <a:ext cx="7705799" cy="603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723599" algn="l"/>
                <a:tab pos="1447560" algn="l"/>
                <a:tab pos="2171520" algn="l"/>
                <a:tab pos="2895479" algn="l"/>
                <a:tab pos="3619440" algn="l"/>
                <a:tab pos="4343400" algn="l"/>
                <a:tab pos="5067000" algn="l"/>
                <a:tab pos="5790959" algn="l"/>
                <a:tab pos="6514920" algn="l"/>
                <a:tab pos="7238880" algn="l"/>
                <a:tab pos="7637400" algn="l"/>
                <a:tab pos="8086679" algn="l"/>
                <a:tab pos="8535960" algn="l"/>
                <a:tab pos="8985240" algn="l"/>
                <a:tab pos="9434160" algn="l"/>
                <a:tab pos="9883440" algn="l"/>
                <a:tab pos="10332720" algn="l"/>
                <a:tab pos="10782000" algn="l"/>
              </a:tabLst>
              <a:defRPr sz="2400"/>
            </a:pPr>
            <a:r>
              <a:rPr lang="en-GB" sz="2200" b="1" i="0" u="none" strike="noStrike" baseline="0">
                <a:ln>
                  <a:noFill/>
                </a:ln>
                <a:solidFill>
                  <a:srgbClr val="FFFF1B"/>
                </a:solidFill>
                <a:latin typeface="Microsoft Sans Serif" pitchFamily="34"/>
                <a:ea typeface="Lucida Sans Unicode" pitchFamily="2"/>
                <a:cs typeface="Lucida Sans Unicode" pitchFamily="2"/>
              </a:rPr>
              <a:t>1. Omówienie celu spotkania informacyjnego.	</a:t>
            </a:r>
          </a:p>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2200" b="1" i="0" u="none" strike="noStrike" baseline="0">
              <a:ln>
                <a:noFill/>
              </a:ln>
              <a:solidFill>
                <a:srgbClr val="FFFF1B"/>
              </a:solidFill>
              <a:latin typeface="Microsoft Sans Serif" pitchFamily="34"/>
              <a:ea typeface="Lucida Sans Unicode" pitchFamily="2"/>
              <a:cs typeface="Lucida Sans Unicode" pitchFamily="2"/>
            </a:endParaRPr>
          </a:p>
          <a:p>
            <a:pPr marL="0" marR="0" lvl="0" indent="0" algn="l"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endParaRPr lang="en-GB" sz="2200" b="1" i="0" u="none" strike="noStrike" baseline="0">
              <a:ln>
                <a:noFill/>
              </a:ln>
              <a:solidFill>
                <a:srgbClr val="FFFF1B"/>
              </a:solidFill>
              <a:latin typeface="Microsoft Sans Serif" pitchFamily="34"/>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400"/>
            </a:pPr>
            <a:r>
              <a:rPr lang="en-GB" sz="2800" b="1" i="0" u="none" strike="noStrike" baseline="0">
                <a:ln>
                  <a:noFill/>
                </a:ln>
                <a:solidFill>
                  <a:srgbClr val="FFFF1B"/>
                </a:solidFill>
                <a:latin typeface="Tahoma" pitchFamily="34"/>
                <a:ea typeface="Lucida Sans Unicode" pitchFamily="2"/>
                <a:cs typeface="Lucida Sans Unicode" pitchFamily="2"/>
              </a:rPr>
              <a:t>PRZEBIEG SPOTKANIA INFORMACYJNEGO</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solidFill>
            <a:srgbClr val="0000FF">
              <a:alpha val="90000"/>
            </a:srgbClr>
          </a:solidFill>
          <a:ln>
            <a:noFill/>
          </a:ln>
        </p:spPr>
      </p:pic>
      <p:sp>
        <p:nvSpPr>
          <p:cNvPr id="4" name="Dowolny kształt 3"/>
          <p:cNvSpPr/>
          <p:nvPr/>
        </p:nvSpPr>
        <p:spPr>
          <a:xfrm>
            <a:off x="862199" y="2420639"/>
            <a:ext cx="7705799" cy="603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2. Przedstawienie planu spotkania i spraw organizacyjnych.</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88000" y="1440000"/>
            <a:ext cx="8712000" cy="388800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marL="0" lvl="0" indent="0" algn="ctr">
              <a:spcBef>
                <a:spcPts val="0"/>
              </a:spcBef>
            </a:pPr>
            <a:endParaRPr lang="pl-PL" sz="1600">
              <a:solidFill>
                <a:srgbClr val="FFFF00"/>
              </a:solidFill>
            </a:endParaRPr>
          </a:p>
          <a:p>
            <a:pPr marL="0" lvl="0" indent="0">
              <a:spcBef>
                <a:spcPts val="1134"/>
              </a:spcBef>
            </a:pPr>
            <a:endParaRPr lang="pl-PL" sz="1800"/>
          </a:p>
          <a:p>
            <a:pPr marL="0" lvl="0" indent="0">
              <a:spcBef>
                <a:spcPts val="1134"/>
              </a:spcBef>
            </a:pPr>
            <a:r>
              <a:rPr lang="pl-PL" sz="1800"/>
              <a:t>Planowana budowa odcinka drogi ekspresowej S7 jest częścią większego zadania inwestycyjnego jakim jest budowa układu autostrad i dróg ekspresowych w kraju. Elementem tego układu jest między innymi droga ekspresowa S7 o przebiegu</a:t>
            </a:r>
          </a:p>
          <a:p>
            <a:pPr marL="0" lvl="0" indent="0" algn="ctr">
              <a:spcBef>
                <a:spcPts val="1134"/>
              </a:spcBef>
            </a:pPr>
            <a:r>
              <a:rPr lang="pl-PL" sz="1800">
                <a:solidFill>
                  <a:srgbClr val="FFFF00"/>
                </a:solidFill>
              </a:rPr>
              <a:t>Gdańsk-Elbląg-Mława-Płońsk-Warszawa-Radom-Kielce-Kraków-Rabka-Chyżne</a:t>
            </a:r>
          </a:p>
          <a:p>
            <a:pPr marL="0" lvl="0" indent="0">
              <a:spcBef>
                <a:spcPts val="1134"/>
              </a:spcBef>
            </a:pPr>
            <a:r>
              <a:rPr lang="pl-PL" sz="1800"/>
              <a:t>Na odcinku Płońsk-Warszawa projektowana droga przenosić będzie ruch z Warszawy w kierunku Drogi S10 Płońsk-Toruń-Bydgoszcz-Piła-Szczecin, a na odcinku od Olsztynka ruch w kierunku Olsztyna i całego regionu Warmii i Mazur</a:t>
            </a:r>
          </a:p>
          <a:p>
            <a:pPr marL="0" lvl="0" indent="0" algn="ctr">
              <a:spcBef>
                <a:spcPts val="1134"/>
              </a:spcBef>
            </a:pPr>
            <a:endParaRPr lang="pl-PL" sz="1600">
              <a:solidFill>
                <a:srgbClr val="FFFF00"/>
              </a:solidFill>
            </a:endParaRPr>
          </a:p>
          <a:p>
            <a:pPr lvl="0">
              <a:spcBef>
                <a:spcPts val="567"/>
              </a:spcBef>
            </a:pPr>
            <a:endParaRPr lang="pl-PL" sz="1600" b="1">
              <a:solidFill>
                <a:srgbClr val="FFFF00"/>
              </a:solidFill>
            </a:endParaRPr>
          </a:p>
        </p:txBody>
      </p:sp>
      <p:sp>
        <p:nvSpPr>
          <p:cNvPr id="5" name="Dowolny kształt 4"/>
          <p:cNvSpPr/>
          <p:nvPr/>
        </p:nvSpPr>
        <p:spPr>
          <a:xfrm>
            <a:off x="826920" y="1052640"/>
            <a:ext cx="7705799" cy="4887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ctr" rtl="0" hangingPunct="0">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200" b="1" i="0" u="none" strike="noStrike" baseline="0">
                <a:ln>
                  <a:noFill/>
                </a:ln>
                <a:solidFill>
                  <a:srgbClr val="FFFF1B"/>
                </a:solidFill>
                <a:latin typeface="Microsoft Sans Serif" pitchFamily="34"/>
                <a:ea typeface="Lucida Sans Unicode" pitchFamily="2"/>
                <a:cs typeface="Lucida Sans Unicode" pitchFamily="2"/>
              </a:rPr>
              <a:t>3. Przedstawienie przebiegu trasy S7 wg wariantów</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pic>
        <p:nvPicPr>
          <p:cNvPr id="2" name=""/>
          <p:cNvPicPr>
            <a:picLocks noChangeAspect="1"/>
          </p:cNvPicPr>
          <p:nvPr/>
        </p:nvPicPr>
        <p:blipFill>
          <a:blip r:embed="rId3">
            <a:lum/>
            <a:alphaModFix/>
          </a:blip>
          <a:srcRect/>
          <a:stretch>
            <a:fillRect/>
          </a:stretch>
        </p:blipFill>
        <p:spPr>
          <a:xfrm>
            <a:off x="898199" y="22320"/>
            <a:ext cx="7452719" cy="68576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152000"/>
            <a:ext cx="8280000" cy="498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Cel i zakładany efekt inwestycji</a:t>
            </a:r>
          </a:p>
          <a:p>
            <a:pPr lvl="0">
              <a:spcBef>
                <a:spcPts val="0"/>
              </a:spcBef>
            </a:pPr>
            <a:endParaRPr lang="pl-PL" sz="1800"/>
          </a:p>
          <a:p>
            <a:pPr lvl="0">
              <a:spcBef>
                <a:spcPts val="0"/>
              </a:spcBef>
            </a:pPr>
            <a:r>
              <a:rPr lang="pl-PL" sz="1800"/>
              <a:t>Celem budowy nowego odcinka drogi ekspresowej S7 z Warszawy w kierunku Gdańska jest:</a:t>
            </a:r>
          </a:p>
          <a:p>
            <a:pPr lvl="1">
              <a:spcBef>
                <a:spcPts val="0"/>
              </a:spcBef>
              <a:buClr>
                <a:srgbClr val="FFFFFF"/>
              </a:buClr>
              <a:buSzPct val="45000"/>
              <a:buFont typeface="StarSymbol"/>
              <a:buChar char="●"/>
            </a:pPr>
            <a:r>
              <a:rPr lang="pl-PL" sz="1600">
                <a:solidFill>
                  <a:srgbClr val="FFFF00"/>
                </a:solidFill>
              </a:rPr>
              <a:t>Poprawa warunków i stanu bezpieczeństwa ruchu</a:t>
            </a:r>
          </a:p>
          <a:p>
            <a:pPr lvl="1">
              <a:spcBef>
                <a:spcPts val="0"/>
              </a:spcBef>
              <a:buClr>
                <a:srgbClr val="FFFFFF"/>
              </a:buClr>
              <a:buSzPct val="45000"/>
              <a:buFont typeface="StarSymbol"/>
              <a:buChar char="●"/>
            </a:pPr>
            <a:r>
              <a:rPr lang="pl-PL" sz="1600">
                <a:solidFill>
                  <a:srgbClr val="FFFF00"/>
                </a:solidFill>
              </a:rPr>
              <a:t>Zapewnienie wysokiego komfortu dalekobieżnego ruchu drogowego o dużych prędkościach podróżnych</a:t>
            </a:r>
          </a:p>
          <a:p>
            <a:pPr lvl="1">
              <a:spcBef>
                <a:spcPts val="0"/>
              </a:spcBef>
              <a:buClr>
                <a:srgbClr val="FFFFFF"/>
              </a:buClr>
              <a:buSzPct val="45000"/>
              <a:buFont typeface="StarSymbol"/>
              <a:buChar char="●"/>
            </a:pPr>
            <a:r>
              <a:rPr lang="pl-PL" sz="1600">
                <a:solidFill>
                  <a:srgbClr val="FFFF00"/>
                </a:solidFill>
              </a:rPr>
              <a:t>Stworzenie wygodnego północnego wylotu z Warszawy zapewniając dużą przepustowość</a:t>
            </a:r>
          </a:p>
          <a:p>
            <a:pPr lvl="1">
              <a:spcBef>
                <a:spcPts val="0"/>
              </a:spcBef>
              <a:buClr>
                <a:srgbClr val="FFFFFF"/>
              </a:buClr>
              <a:buSzPct val="45000"/>
              <a:buFont typeface="StarSymbol"/>
              <a:buChar char="●"/>
            </a:pPr>
            <a:r>
              <a:rPr lang="pl-PL" sz="1600">
                <a:solidFill>
                  <a:srgbClr val="FFFF00"/>
                </a:solidFill>
              </a:rPr>
              <a:t>Zapewnienie osobnej obsługi komunikacyjnej przyległego terenu przez realizację równoległych dróg zbiorczych i dojazdowych</a:t>
            </a:r>
          </a:p>
          <a:p>
            <a:pPr lvl="1">
              <a:spcBef>
                <a:spcPts val="0"/>
              </a:spcBef>
              <a:buClr>
                <a:srgbClr val="FFFFFF"/>
              </a:buClr>
              <a:buSzPct val="45000"/>
              <a:buFont typeface="StarSymbol"/>
              <a:buChar char="●"/>
            </a:pPr>
            <a:r>
              <a:rPr lang="pl-PL" sz="1600">
                <a:solidFill>
                  <a:srgbClr val="FFFF00"/>
                </a:solidFill>
              </a:rPr>
              <a:t>Poprawa dostępności komunikacyjnej Warszawy</a:t>
            </a:r>
          </a:p>
          <a:p>
            <a:pPr lvl="1">
              <a:spcBef>
                <a:spcPts val="0"/>
              </a:spcBef>
              <a:buClr>
                <a:srgbClr val="FFFFFF"/>
              </a:buClr>
              <a:buSzPct val="45000"/>
              <a:buFont typeface="StarSymbol"/>
              <a:buChar char="●"/>
            </a:pPr>
            <a:r>
              <a:rPr lang="pl-PL" sz="1600">
                <a:solidFill>
                  <a:srgbClr val="FFFF00"/>
                </a:solidFill>
              </a:rPr>
              <a:t>Poprawa jakości życia mieszkańców poprzez ograniczenie ruchu tranzytowego na istniejącej DK7 w przypadku wyboru wariantu II lub IIB</a:t>
            </a:r>
          </a:p>
          <a:p>
            <a:pPr lvl="1">
              <a:spcBef>
                <a:spcPts val="0"/>
              </a:spcBef>
              <a:buClr>
                <a:srgbClr val="FFFFFF"/>
              </a:buClr>
              <a:buSzPct val="45000"/>
              <a:buFont typeface="StarSymbol"/>
              <a:buChar char="●"/>
            </a:pPr>
            <a:r>
              <a:rPr lang="pl-PL" sz="1600">
                <a:solidFill>
                  <a:srgbClr val="FFFF00"/>
                </a:solidFill>
              </a:rPr>
              <a:t>Korzyści makroekonomiczne: zmniejszenie kosztów społecznych związanych z oszczędnościami paliw napędowych, czasu podróży, zmniejszenie kosztów leczenia ofiar wypadków</a:t>
            </a:r>
          </a:p>
          <a:p>
            <a:pPr lvl="1">
              <a:spcBef>
                <a:spcPts val="0"/>
              </a:spcBef>
              <a:buClr>
                <a:srgbClr val="FFFFFF"/>
              </a:buClr>
              <a:buSzPct val="45000"/>
              <a:buFont typeface="StarSymbol"/>
              <a:buChar char="●"/>
            </a:pPr>
            <a:r>
              <a:rPr lang="pl-PL" sz="1600">
                <a:solidFill>
                  <a:srgbClr val="FFFF00"/>
                </a:solidFill>
              </a:rPr>
              <a:t>Ułatwienie dojazdu mieszkańców gmin sąsiadujących z Warszawą do Miasta</a:t>
            </a:r>
          </a:p>
          <a:p>
            <a:pPr lvl="1">
              <a:spcBef>
                <a:spcPts val="0"/>
              </a:spcBef>
              <a:buClr>
                <a:srgbClr val="FFFFFF"/>
              </a:buClr>
              <a:buSzPct val="45000"/>
              <a:buFont typeface="StarSymbol"/>
              <a:buChar char="●"/>
            </a:pPr>
            <a:endParaRPr lang="pl-PL" sz="1600">
              <a:solidFill>
                <a:srgbClr val="FFFF00"/>
              </a:solidFill>
            </a:endParaRPr>
          </a:p>
          <a:p>
            <a:pPr lvl="0"/>
            <a:endParaRPr lang="pl-PL" sz="1800"/>
          </a:p>
          <a:p>
            <a:pPr lvl="0">
              <a:spcBef>
                <a:spcPts val="567"/>
              </a:spcBef>
            </a:pPr>
            <a:endParaRPr lang="pl-PL" sz="1600" b="1">
              <a:solidFill>
                <a:srgbClr val="FFFF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414080"/>
            <a:ext cx="4968000" cy="30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Lokalizacja w jednostkach administracyjnych:</a:t>
            </a:r>
          </a:p>
          <a:p>
            <a:pPr lvl="0">
              <a:spcBef>
                <a:spcPts val="0"/>
              </a:spcBef>
            </a:pPr>
            <a:endParaRPr lang="pl-PL" sz="1800"/>
          </a:p>
          <a:p>
            <a:pPr lvl="1">
              <a:buNone/>
            </a:pPr>
            <a:endParaRPr lang="pl-PL" sz="1800"/>
          </a:p>
        </p:txBody>
      </p:sp>
      <p:sp>
        <p:nvSpPr>
          <p:cNvPr id="5" name="Symbol zastępczy tekstu 4"/>
          <p:cNvSpPr txBox="1">
            <a:spLocks noGrp="1"/>
          </p:cNvSpPr>
          <p:nvPr>
            <p:ph type="body" idx="4294967295"/>
          </p:nvPr>
        </p:nvSpPr>
        <p:spPr>
          <a:xfrm>
            <a:off x="4680000" y="2287800"/>
            <a:ext cx="4392000" cy="304020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r>
              <a:rPr lang="pl-PL" sz="1800"/>
              <a:t>Województwo Mazowieckie</a:t>
            </a:r>
          </a:p>
          <a:p>
            <a:pPr lvl="1"/>
            <a:r>
              <a:rPr lang="pl-PL" sz="1600"/>
              <a:t>Powiat nowodworski (Gmina Czosnów),</a:t>
            </a:r>
          </a:p>
          <a:p>
            <a:pPr lvl="1"/>
            <a:r>
              <a:rPr lang="pl-PL" sz="1600"/>
              <a:t>Powiat zachodnio-warszawski (Miasto Łomianki, Gmina Izabelin),</a:t>
            </a:r>
          </a:p>
          <a:p>
            <a:pPr lvl="1"/>
            <a:r>
              <a:rPr lang="pl-PL" sz="1600"/>
              <a:t>Miasto stołeczne Warszawa (dzielnice: Bielany, Bemowo).</a:t>
            </a:r>
          </a:p>
        </p:txBody>
      </p:sp>
      <p:pic>
        <p:nvPicPr>
          <p:cNvPr id="6" name=""/>
          <p:cNvPicPr>
            <a:picLocks noChangeAspect="1"/>
          </p:cNvPicPr>
          <p:nvPr/>
        </p:nvPicPr>
        <p:blipFill>
          <a:blip r:embed="rId4">
            <a:lum/>
            <a:alphaModFix/>
          </a:blip>
          <a:srcRect/>
          <a:stretch>
            <a:fillRect/>
          </a:stretch>
        </p:blipFill>
        <p:spPr>
          <a:xfrm>
            <a:off x="72000" y="2012400"/>
            <a:ext cx="4464000" cy="4107600"/>
          </a:xfrm>
          <a:prstGeom prst="rect">
            <a:avLst/>
          </a:prstGeom>
          <a:noFill/>
          <a:ln>
            <a:noFill/>
          </a:ln>
        </p:spPr>
      </p:pic>
      <p:sp>
        <p:nvSpPr>
          <p:cNvPr id="7" name="Dowolny kształt 6"/>
          <p:cNvSpPr/>
          <p:nvPr/>
        </p:nvSpPr>
        <p:spPr>
          <a:xfrm>
            <a:off x="2592000" y="3456000"/>
            <a:ext cx="648000" cy="594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noFill/>
          <a:ln w="54000">
            <a:solidFill>
              <a:srgbClr val="FF0000"/>
            </a:solidFill>
            <a:prstDash val="solid"/>
          </a:ln>
        </p:spPr>
        <p:txBody>
          <a:bodyPr vert="horz" wrap="none" lIns="117000" tIns="72000" rIns="117000" bIns="72000" anchor="ctr"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pl-PL" sz="2400" b="0" i="0" u="none" strike="noStrike" baseline="0">
              <a:ln>
                <a:noFill/>
              </a:ln>
              <a:solidFill>
                <a:srgbClr val="000000"/>
              </a:solidFill>
              <a:latin typeface="Times New Roman" pitchFamily="18"/>
              <a:ea typeface="Lucida Sans Unicode" pitchFamily="2"/>
              <a:cs typeface="Lucida Sans Unicode"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Dowolny kształt 1"/>
          <p:cNvSpPr/>
          <p:nvPr/>
        </p:nvSpPr>
        <p:spPr>
          <a:xfrm>
            <a:off x="457200" y="274680"/>
            <a:ext cx="8229600" cy="561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lstStyle/>
          <a:p>
            <a:pPr marL="0" marR="0" lvl="0" indent="0" algn="l" rtl="0" hangingPunct="1">
              <a:lnSpc>
                <a:spcPct val="100000"/>
              </a:lnSpc>
              <a:spcBef>
                <a:spcPts val="0"/>
              </a:spcBef>
              <a:spcAft>
                <a:spcPts val="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GB" sz="2800" b="1" i="0" u="none" strike="noStrike" baseline="0">
                <a:ln>
                  <a:noFill/>
                </a:ln>
                <a:solidFill>
                  <a:srgbClr val="FFFF1B"/>
                </a:solidFill>
                <a:latin typeface="Tahoma" pitchFamily="34"/>
                <a:ea typeface="Lucida Sans Unicode" pitchFamily="2"/>
                <a:cs typeface="Lucida Sans Unicode" pitchFamily="2"/>
              </a:rPr>
              <a:t>SPOTKANIE INFROMACYJNE</a:t>
            </a:r>
          </a:p>
        </p:txBody>
      </p:sp>
      <p:pic>
        <p:nvPicPr>
          <p:cNvPr id="3" name=""/>
          <p:cNvPicPr>
            <a:picLocks noChangeAspect="1"/>
          </p:cNvPicPr>
          <p:nvPr/>
        </p:nvPicPr>
        <p:blipFill>
          <a:blip r:embed="rId3">
            <a:lum/>
            <a:alphaModFix/>
          </a:blip>
          <a:srcRect/>
          <a:stretch>
            <a:fillRect/>
          </a:stretch>
        </p:blipFill>
        <p:spPr>
          <a:xfrm>
            <a:off x="108000" y="6237360"/>
            <a:ext cx="792000" cy="484200"/>
          </a:xfrm>
          <a:prstGeom prst="rect">
            <a:avLst/>
          </a:prstGeom>
          <a:noFill/>
          <a:ln>
            <a:noFill/>
          </a:ln>
        </p:spPr>
      </p:pic>
      <p:sp>
        <p:nvSpPr>
          <p:cNvPr id="4" name="Symbol zastępczy tekstu 3"/>
          <p:cNvSpPr txBox="1">
            <a:spLocks noGrp="1"/>
          </p:cNvSpPr>
          <p:nvPr>
            <p:ph type="body" idx="4294967295"/>
          </p:nvPr>
        </p:nvSpPr>
        <p:spPr>
          <a:xfrm>
            <a:off x="216000" y="1414080"/>
            <a:ext cx="4968000" cy="30096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spcBef>
                <a:spcPts val="0"/>
              </a:spcBef>
            </a:pPr>
            <a:r>
              <a:rPr lang="pl-PL" sz="1800"/>
              <a:t>Lokalizacja w jednostkach administracyjnych:</a:t>
            </a:r>
          </a:p>
          <a:p>
            <a:pPr lvl="0">
              <a:spcBef>
                <a:spcPts val="0"/>
              </a:spcBef>
            </a:pPr>
            <a:endParaRPr lang="pl-PL" sz="1800"/>
          </a:p>
          <a:p>
            <a:pPr lvl="1">
              <a:buNone/>
            </a:pPr>
            <a:endParaRPr lang="pl-PL" sz="1800"/>
          </a:p>
        </p:txBody>
      </p:sp>
      <p:sp>
        <p:nvSpPr>
          <p:cNvPr id="5" name="Symbol zastępczy tekstu 4"/>
          <p:cNvSpPr txBox="1">
            <a:spLocks noGrp="1"/>
          </p:cNvSpPr>
          <p:nvPr>
            <p:ph type="body" idx="4294967295"/>
          </p:nvPr>
        </p:nvSpPr>
        <p:spPr>
          <a:xfrm>
            <a:off x="4680000" y="2287800"/>
            <a:ext cx="4392000" cy="3040200"/>
          </a:xfrm>
        </p:spPr>
        <p:txBody>
          <a:bodyPr/>
          <a:lstStyle>
            <a:def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defPPr>
            <a:lvl1pPr marL="342720" marR="0" lvl="0" indent="-342720" algn="l" rtl="0" hangingPunct="1">
              <a:lnSpc>
                <a:spcPct val="100000"/>
              </a:lnSpc>
              <a:spcBef>
                <a:spcPts val="799"/>
              </a:spcBef>
              <a:spcAft>
                <a:spcPts val="0"/>
              </a:spcAft>
              <a:buNone/>
              <a:tabLst>
                <a:tab pos="342720" algn="l"/>
                <a:tab pos="448920" algn="l"/>
                <a:tab pos="898200" algn="l"/>
                <a:tab pos="1347480" algn="l"/>
                <a:tab pos="1796760" algn="l"/>
                <a:tab pos="2246040" algn="l"/>
                <a:tab pos="2695320" algn="l"/>
                <a:tab pos="3144600" algn="l"/>
                <a:tab pos="3593879" algn="l"/>
                <a:tab pos="4043160" algn="l"/>
                <a:tab pos="4492439" algn="l"/>
                <a:tab pos="4941360" algn="l"/>
                <a:tab pos="5390640" algn="l"/>
                <a:tab pos="5839920" algn="l"/>
                <a:tab pos="6289200" algn="l"/>
                <a:tab pos="6738479" algn="l"/>
                <a:tab pos="7187760" algn="l"/>
                <a:tab pos="7637039" algn="l"/>
                <a:tab pos="8086320" algn="l"/>
                <a:tab pos="8535600" algn="l"/>
                <a:tab pos="8984880" algn="l"/>
              </a:tabLst>
              <a:defRPr lang="pl-PL" sz="3200" b="0" i="0" u="none" strike="noStrike" baseline="0">
                <a:ln>
                  <a:noFill/>
                </a:ln>
                <a:solidFill>
                  <a:srgbClr val="FFFFFF"/>
                </a:solidFill>
                <a:latin typeface="Tahoma" pitchFamily="34"/>
                <a:ea typeface="Lucida Sans Unicode" pitchFamily="2"/>
                <a:cs typeface="Lucida Sans Unicode" pitchFamily="2"/>
              </a:defRPr>
            </a:lvl1pPr>
            <a:lvl2pPr marL="742680" marR="0" lvl="1" indent="-285480" algn="l" rtl="0" hangingPunct="1">
              <a:lnSpc>
                <a:spcPct val="100000"/>
              </a:lnSpc>
              <a:spcBef>
                <a:spcPts val="697"/>
              </a:spcBef>
              <a:spcAft>
                <a:spcPts val="0"/>
              </a:spcAft>
              <a:buClr>
                <a:srgbClr val="000000"/>
              </a:buClr>
              <a:buSzPct val="100000"/>
              <a:buFont typeface="Times New Roman" pitchFamily="18"/>
              <a:buChar char="–"/>
              <a:tabLst>
                <a:tab pos="742680" algn="l"/>
                <a:tab pos="898200" algn="l"/>
                <a:tab pos="1347480" algn="l"/>
                <a:tab pos="1796760" algn="l"/>
                <a:tab pos="2246040" algn="l"/>
                <a:tab pos="2694960" algn="l"/>
                <a:tab pos="3144240" algn="l"/>
                <a:tab pos="3593520" algn="l"/>
                <a:tab pos="4042800" algn="l"/>
                <a:tab pos="4492080" algn="l"/>
                <a:tab pos="4941360" algn="l"/>
                <a:tab pos="5390640" algn="l"/>
                <a:tab pos="5839920" algn="l"/>
                <a:tab pos="6289200" algn="l"/>
                <a:tab pos="6738480" algn="l"/>
                <a:tab pos="7187759" algn="l"/>
                <a:tab pos="7637040" algn="l"/>
                <a:tab pos="8086320" algn="l"/>
                <a:tab pos="8535600" algn="l"/>
                <a:tab pos="8984880" algn="l"/>
                <a:tab pos="9434160" algn="l"/>
              </a:tabLst>
              <a:defRPr lang="pl-PL" sz="2800" b="0" i="0" u="none" strike="noStrike" baseline="0">
                <a:ln>
                  <a:noFill/>
                </a:ln>
                <a:solidFill>
                  <a:srgbClr val="FFFFFF"/>
                </a:solidFill>
                <a:latin typeface="Tahoma" pitchFamily="34"/>
                <a:ea typeface="Lucida Sans Unicode" pitchFamily="2"/>
                <a:cs typeface="Lucida Sans Unicode" pitchFamily="2"/>
              </a:defRPr>
            </a:lvl2pPr>
            <a:lvl3pPr marL="1143000" marR="0" lvl="2" indent="-228600" algn="l" rtl="0" hangingPunct="1">
              <a:lnSpc>
                <a:spcPct val="100000"/>
              </a:lnSpc>
              <a:spcBef>
                <a:spcPts val="598"/>
              </a:spcBef>
              <a:spcAft>
                <a:spcPts val="0"/>
              </a:spcAft>
              <a:buClr>
                <a:srgbClr val="000000"/>
              </a:buClr>
              <a:buSzPct val="100000"/>
              <a:buFont typeface="Times New Roman" pitchFamily="18"/>
              <a:buChar char="•"/>
              <a:tabLst>
                <a:tab pos="1143000" algn="l"/>
                <a:tab pos="1347480" algn="l"/>
                <a:tab pos="1796760" algn="l"/>
                <a:tab pos="2246040" algn="l"/>
                <a:tab pos="2695319" algn="l"/>
                <a:tab pos="3144599" algn="l"/>
                <a:tab pos="3593880" algn="l"/>
                <a:tab pos="4043160" algn="l"/>
                <a:tab pos="4492440" algn="l"/>
                <a:tab pos="4941720" algn="l"/>
                <a:tab pos="5391000" algn="l"/>
                <a:tab pos="5840279" algn="l"/>
                <a:tab pos="6289560" algn="l"/>
                <a:tab pos="6738840" algn="l"/>
                <a:tab pos="7188119" algn="l"/>
                <a:tab pos="7637400" algn="l"/>
                <a:tab pos="8086679" algn="l"/>
                <a:tab pos="8535960" algn="l"/>
                <a:tab pos="8985240" algn="l"/>
                <a:tab pos="9434160" algn="l"/>
                <a:tab pos="9883440" algn="l"/>
              </a:tabLst>
              <a:defRPr lang="pl-PL" sz="2400" b="0" i="0" u="none" strike="noStrike" baseline="0">
                <a:ln>
                  <a:noFill/>
                </a:ln>
                <a:solidFill>
                  <a:srgbClr val="FFFFFF"/>
                </a:solidFill>
                <a:latin typeface="Tahoma" pitchFamily="34"/>
                <a:ea typeface="Lucida Sans Unicode" pitchFamily="2"/>
                <a:cs typeface="Lucida Sans Unicode" pitchFamily="2"/>
              </a:defRPr>
            </a:lvl3pPr>
            <a:lvl4pPr marL="1600199" marR="0" lvl="3" indent="-228600" algn="l" rtl="0" hangingPunct="1">
              <a:lnSpc>
                <a:spcPct val="100000"/>
              </a:lnSpc>
              <a:spcBef>
                <a:spcPts val="499"/>
              </a:spcBef>
              <a:spcAft>
                <a:spcPts val="0"/>
              </a:spcAft>
              <a:buClr>
                <a:srgbClr val="000000"/>
              </a:buClr>
              <a:buSzPct val="100000"/>
              <a:buFont typeface="Times New Roman" pitchFamily="18"/>
              <a:buChar char="–"/>
              <a:tabLst>
                <a:tab pos="1600200" algn="l"/>
                <a:tab pos="179676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80" algn="l"/>
                <a:tab pos="8535959" algn="l"/>
                <a:tab pos="8985240" algn="l"/>
                <a:tab pos="9434160" algn="l"/>
                <a:tab pos="9883440" algn="l"/>
                <a:tab pos="10332720" algn="l"/>
              </a:tabLst>
              <a:defRPr lang="pl-PL" sz="2000" b="0" i="0" u="none" strike="noStrike" baseline="0">
                <a:ln>
                  <a:noFill/>
                </a:ln>
                <a:solidFill>
                  <a:srgbClr val="FFFFFF"/>
                </a:solidFill>
                <a:latin typeface="Tahoma" pitchFamily="34"/>
                <a:ea typeface="Lucida Sans Unicode" pitchFamily="2"/>
                <a:cs typeface="Lucida Sans Unicode" pitchFamily="2"/>
              </a:defRPr>
            </a:lvl4pPr>
            <a:lvl5pPr marL="2057400" marR="0" lvl="4"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5pPr>
            <a:lvl6pPr marL="2057400" marR="0" lvl="5"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6pPr>
            <a:lvl7pPr marL="2057400" marR="0" lvl="6"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7pPr>
            <a:lvl8pPr marL="2057400" marR="0" lvl="7"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8pPr>
            <a:lvl9pPr marL="2057400" marR="0" lvl="8" indent="-228600" algn="l" rtl="0" hangingPunct="1">
              <a:lnSpc>
                <a:spcPct val="100000"/>
              </a:lnSpc>
              <a:spcBef>
                <a:spcPts val="499"/>
              </a:spcBef>
              <a:spcAft>
                <a:spcPts val="0"/>
              </a:spcAft>
              <a:buClr>
                <a:srgbClr val="000000"/>
              </a:buClr>
              <a:buSzPct val="100000"/>
              <a:buFont typeface="Times New Roman" pitchFamily="18"/>
              <a:buChar char="»"/>
              <a:tabLst>
                <a:tab pos="2057400" algn="l"/>
                <a:tab pos="2246040" algn="l"/>
                <a:tab pos="2695320" algn="l"/>
                <a:tab pos="3144600" algn="l"/>
                <a:tab pos="3593880" algn="l"/>
                <a:tab pos="4043160" algn="l"/>
                <a:tab pos="4492439" algn="l"/>
                <a:tab pos="4941720" algn="l"/>
                <a:tab pos="5391000" algn="l"/>
                <a:tab pos="5840279" algn="l"/>
                <a:tab pos="6289560" algn="l"/>
                <a:tab pos="6738840" algn="l"/>
                <a:tab pos="7188120" algn="l"/>
                <a:tab pos="7637400" algn="l"/>
                <a:tab pos="8086679" algn="l"/>
                <a:tab pos="8535959" algn="l"/>
                <a:tab pos="8985240" algn="l"/>
                <a:tab pos="9434160" algn="l"/>
                <a:tab pos="9883440" algn="l"/>
                <a:tab pos="10332719" algn="l"/>
                <a:tab pos="10782000" algn="l"/>
              </a:tabLst>
              <a:defRPr lang="pl-PL" sz="2000" b="0" i="0" u="none" strike="noStrike" baseline="0">
                <a:ln>
                  <a:noFill/>
                </a:ln>
                <a:solidFill>
                  <a:srgbClr val="FFFFFF"/>
                </a:solidFill>
                <a:latin typeface="Tahoma" pitchFamily="34"/>
                <a:ea typeface="Lucida Sans Unicode" pitchFamily="2"/>
                <a:cs typeface="Lucida Sans Unicode" pitchFamily="2"/>
              </a:defRPr>
            </a:lvl9pPr>
          </a:lstStyle>
          <a:p>
            <a:pPr lvl="0"/>
            <a:r>
              <a:rPr lang="pl-PL" sz="1800"/>
              <a:t>Województwo Mazowieckie</a:t>
            </a:r>
          </a:p>
          <a:p>
            <a:pPr lvl="1"/>
            <a:r>
              <a:rPr lang="pl-PL" sz="1600"/>
              <a:t>Powiat nowodworski (Gmina Czosnów),</a:t>
            </a:r>
          </a:p>
          <a:p>
            <a:pPr lvl="1"/>
            <a:r>
              <a:rPr lang="pl-PL" sz="1600"/>
              <a:t>Powiat zachodnio-warszawski (Miasto Łomianki, Gmina Izabelin),</a:t>
            </a:r>
          </a:p>
          <a:p>
            <a:pPr lvl="1"/>
            <a:r>
              <a:rPr lang="pl-PL" sz="1600"/>
              <a:t>Miasto stołeczne Warszawa (dzielnice: Bielany, Bemowo).</a:t>
            </a:r>
          </a:p>
        </p:txBody>
      </p:sp>
      <p:pic>
        <p:nvPicPr>
          <p:cNvPr id="6" name=""/>
          <p:cNvPicPr>
            <a:picLocks noChangeAspect="1"/>
          </p:cNvPicPr>
          <p:nvPr/>
        </p:nvPicPr>
        <p:blipFill>
          <a:blip r:embed="rId4">
            <a:lum/>
            <a:alphaModFix/>
          </a:blip>
          <a:srcRect/>
          <a:stretch>
            <a:fillRect/>
          </a:stretch>
        </p:blipFill>
        <p:spPr>
          <a:xfrm>
            <a:off x="72000" y="2005560"/>
            <a:ext cx="3888000" cy="41324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Domyślni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6708</TotalTime>
  <Words>2048</Words>
  <Application>Microsoft Office PowerPoint</Application>
  <PresentationFormat>Pokaz na ekranie (4:3)</PresentationFormat>
  <Paragraphs>294</Paragraphs>
  <Slides>25</Slides>
  <Notes>25</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Domyślnie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Krzysztof Pach</dc:creator>
  <cp:lastModifiedBy>Brojanowska Agata</cp:lastModifiedBy>
  <cp:revision>255</cp:revision>
  <dcterms:created xsi:type="dcterms:W3CDTF">2004-04-01T13:08:33Z</dcterms:created>
  <dcterms:modified xsi:type="dcterms:W3CDTF">2013-06-21T07:30:14Z</dcterms:modified>
</cp:coreProperties>
</file>